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8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2EEF99-7517-50C6-F63D-FC93BAF07ED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1C60E96-F26C-5070-BBD5-B5D2F2011D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E248327-C92D-F475-11F2-B29CA2B38667}"/>
              </a:ext>
            </a:extLst>
          </p:cNvPr>
          <p:cNvSpPr>
            <a:spLocks noGrp="1"/>
          </p:cNvSpPr>
          <p:nvPr>
            <p:ph type="dt" sz="half" idx="10"/>
          </p:nvPr>
        </p:nvSpPr>
        <p:spPr/>
        <p:txBody>
          <a:bodyPr/>
          <a:lstStyle/>
          <a:p>
            <a:fld id="{5C820FF4-47D5-44F3-9155-5C6CC533B8E3}" type="datetimeFigureOut">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297E3449-3A41-BEBD-951F-277F6C4029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2AF38BE-AEF0-B182-DB75-B91FF7BD2A29}"/>
              </a:ext>
            </a:extLst>
          </p:cNvPr>
          <p:cNvSpPr>
            <a:spLocks noGrp="1"/>
          </p:cNvSpPr>
          <p:nvPr>
            <p:ph type="sldNum" sz="quarter" idx="12"/>
          </p:nvPr>
        </p:nvSpPr>
        <p:spPr/>
        <p:txBody>
          <a:body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2250210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8E2DE5-69DA-F4E7-50F6-FD5365AB21E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E3C7EEB-F740-D031-657D-95409FD938E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425709C-FC2B-FEA6-4C93-05E71A0C194F}"/>
              </a:ext>
            </a:extLst>
          </p:cNvPr>
          <p:cNvSpPr>
            <a:spLocks noGrp="1"/>
          </p:cNvSpPr>
          <p:nvPr>
            <p:ph type="dt" sz="half" idx="10"/>
          </p:nvPr>
        </p:nvSpPr>
        <p:spPr/>
        <p:txBody>
          <a:bodyPr/>
          <a:lstStyle/>
          <a:p>
            <a:fld id="{5C820FF4-47D5-44F3-9155-5C6CC533B8E3}" type="datetimeFigureOut">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6CE8BF7D-33A4-D3DE-48BB-052B6816695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D375A2E-BF1F-0BF4-A695-83D5E95587B6}"/>
              </a:ext>
            </a:extLst>
          </p:cNvPr>
          <p:cNvSpPr>
            <a:spLocks noGrp="1"/>
          </p:cNvSpPr>
          <p:nvPr>
            <p:ph type="sldNum" sz="quarter" idx="12"/>
          </p:nvPr>
        </p:nvSpPr>
        <p:spPr/>
        <p:txBody>
          <a:body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2541422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4575257-DDDD-8086-0B48-FF073CD70BB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CF4926B-1578-A99A-9C51-C5B3A411901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2DB1954-8B69-53C2-2894-FCC3FF86F704}"/>
              </a:ext>
            </a:extLst>
          </p:cNvPr>
          <p:cNvSpPr>
            <a:spLocks noGrp="1"/>
          </p:cNvSpPr>
          <p:nvPr>
            <p:ph type="dt" sz="half" idx="10"/>
          </p:nvPr>
        </p:nvSpPr>
        <p:spPr/>
        <p:txBody>
          <a:bodyPr/>
          <a:lstStyle/>
          <a:p>
            <a:fld id="{5C820FF4-47D5-44F3-9155-5C6CC533B8E3}" type="datetimeFigureOut">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DA467237-53A5-AAF4-D10D-0ECFA9DA611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4AA901-723F-F145-180A-EBD54892FA9F}"/>
              </a:ext>
            </a:extLst>
          </p:cNvPr>
          <p:cNvSpPr>
            <a:spLocks noGrp="1"/>
          </p:cNvSpPr>
          <p:nvPr>
            <p:ph type="sldNum" sz="quarter" idx="12"/>
          </p:nvPr>
        </p:nvSpPr>
        <p:spPr/>
        <p:txBody>
          <a:body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441490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4FE327-D551-054C-9DF6-71C1DF2808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5AF82E0-A639-6CDB-5A60-99007795324F}"/>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D4A2F33-C6C3-6C50-023B-0A78A6510618}"/>
              </a:ext>
            </a:extLst>
          </p:cNvPr>
          <p:cNvSpPr>
            <a:spLocks noGrp="1"/>
          </p:cNvSpPr>
          <p:nvPr>
            <p:ph type="dt" sz="half" idx="10"/>
          </p:nvPr>
        </p:nvSpPr>
        <p:spPr/>
        <p:txBody>
          <a:bodyPr/>
          <a:lstStyle/>
          <a:p>
            <a:fld id="{5C820FF4-47D5-44F3-9155-5C6CC533B8E3}" type="datetimeFigureOut">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2052D357-2BD3-7623-0B1C-606C39C1655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E0DD217-529E-D537-CDFD-17A4324F3844}"/>
              </a:ext>
            </a:extLst>
          </p:cNvPr>
          <p:cNvSpPr>
            <a:spLocks noGrp="1"/>
          </p:cNvSpPr>
          <p:nvPr>
            <p:ph type="sldNum" sz="quarter" idx="12"/>
          </p:nvPr>
        </p:nvSpPr>
        <p:spPr/>
        <p:txBody>
          <a:body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1099581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2DFDCD-D8F6-6B62-55A8-66E380EDCA9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81FC968-05D1-F14E-33C3-44617D6892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179D321-6F42-F5EE-8C4E-83D30B9A65D6}"/>
              </a:ext>
            </a:extLst>
          </p:cNvPr>
          <p:cNvSpPr>
            <a:spLocks noGrp="1"/>
          </p:cNvSpPr>
          <p:nvPr>
            <p:ph type="dt" sz="half" idx="10"/>
          </p:nvPr>
        </p:nvSpPr>
        <p:spPr/>
        <p:txBody>
          <a:bodyPr/>
          <a:lstStyle/>
          <a:p>
            <a:fld id="{5C820FF4-47D5-44F3-9155-5C6CC533B8E3}" type="datetimeFigureOut">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57E24F42-7451-9391-45BD-8253E02602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BC4028-8B22-7AE1-6B3C-58AEE8B08954}"/>
              </a:ext>
            </a:extLst>
          </p:cNvPr>
          <p:cNvSpPr>
            <a:spLocks noGrp="1"/>
          </p:cNvSpPr>
          <p:nvPr>
            <p:ph type="sldNum" sz="quarter" idx="12"/>
          </p:nvPr>
        </p:nvSpPr>
        <p:spPr/>
        <p:txBody>
          <a:body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65824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3CB384-E62B-B57E-A2FA-233DAD317AA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E6645CA-D08A-C1AC-CAA4-E74F717F05A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85A9217-612B-469F-C571-66D251075CE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9B6D1BD-35DE-7384-4CA3-445AAE1D4242}"/>
              </a:ext>
            </a:extLst>
          </p:cNvPr>
          <p:cNvSpPr>
            <a:spLocks noGrp="1"/>
          </p:cNvSpPr>
          <p:nvPr>
            <p:ph type="dt" sz="half" idx="10"/>
          </p:nvPr>
        </p:nvSpPr>
        <p:spPr/>
        <p:txBody>
          <a:bodyPr/>
          <a:lstStyle/>
          <a:p>
            <a:fld id="{5C820FF4-47D5-44F3-9155-5C6CC533B8E3}" type="datetimeFigureOut">
              <a:rPr kumimoji="1" lang="ja-JP" altLang="en-US" smtClean="0"/>
              <a:t>2026/4/30</a:t>
            </a:fld>
            <a:endParaRPr kumimoji="1" lang="ja-JP" altLang="en-US"/>
          </a:p>
        </p:txBody>
      </p:sp>
      <p:sp>
        <p:nvSpPr>
          <p:cNvPr id="6" name="フッター プレースホルダー 5">
            <a:extLst>
              <a:ext uri="{FF2B5EF4-FFF2-40B4-BE49-F238E27FC236}">
                <a16:creationId xmlns:a16="http://schemas.microsoft.com/office/drawing/2014/main" id="{05232EDF-2DC7-D552-EF02-A8B2F4C7E30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C0C8C0F-FE98-2F76-E1A3-4E29815319A8}"/>
              </a:ext>
            </a:extLst>
          </p:cNvPr>
          <p:cNvSpPr>
            <a:spLocks noGrp="1"/>
          </p:cNvSpPr>
          <p:nvPr>
            <p:ph type="sldNum" sz="quarter" idx="12"/>
          </p:nvPr>
        </p:nvSpPr>
        <p:spPr/>
        <p:txBody>
          <a:body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941125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C2DF70-8C57-89FE-6CFE-660A23E7402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A90BD45-358C-441E-6B92-A2A599A99B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788F8FD-A572-120C-919A-45B7E6B7510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1FDB8AA-F45E-A08E-6F36-326F1D1628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86334AB-7451-F007-6ED4-BB478658389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CE72AD6-8913-781A-66B8-407B95BB0D65}"/>
              </a:ext>
            </a:extLst>
          </p:cNvPr>
          <p:cNvSpPr>
            <a:spLocks noGrp="1"/>
          </p:cNvSpPr>
          <p:nvPr>
            <p:ph type="dt" sz="half" idx="10"/>
          </p:nvPr>
        </p:nvSpPr>
        <p:spPr/>
        <p:txBody>
          <a:bodyPr/>
          <a:lstStyle/>
          <a:p>
            <a:fld id="{5C820FF4-47D5-44F3-9155-5C6CC533B8E3}" type="datetimeFigureOut">
              <a:rPr kumimoji="1" lang="ja-JP" altLang="en-US" smtClean="0"/>
              <a:t>2026/4/30</a:t>
            </a:fld>
            <a:endParaRPr kumimoji="1" lang="ja-JP" altLang="en-US"/>
          </a:p>
        </p:txBody>
      </p:sp>
      <p:sp>
        <p:nvSpPr>
          <p:cNvPr id="8" name="フッター プレースホルダー 7">
            <a:extLst>
              <a:ext uri="{FF2B5EF4-FFF2-40B4-BE49-F238E27FC236}">
                <a16:creationId xmlns:a16="http://schemas.microsoft.com/office/drawing/2014/main" id="{9F41B29A-29F5-488D-78BD-F087AEB6AEE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9EB4330-F821-9FD6-DD7E-61976377F22C}"/>
              </a:ext>
            </a:extLst>
          </p:cNvPr>
          <p:cNvSpPr>
            <a:spLocks noGrp="1"/>
          </p:cNvSpPr>
          <p:nvPr>
            <p:ph type="sldNum" sz="quarter" idx="12"/>
          </p:nvPr>
        </p:nvSpPr>
        <p:spPr/>
        <p:txBody>
          <a:body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1525632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6E3521-3639-EB41-2773-97CBFC95BEB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E3C0D3F-A8AC-2F4B-7BB9-4CD38AA12492}"/>
              </a:ext>
            </a:extLst>
          </p:cNvPr>
          <p:cNvSpPr>
            <a:spLocks noGrp="1"/>
          </p:cNvSpPr>
          <p:nvPr>
            <p:ph type="dt" sz="half" idx="10"/>
          </p:nvPr>
        </p:nvSpPr>
        <p:spPr/>
        <p:txBody>
          <a:bodyPr/>
          <a:lstStyle/>
          <a:p>
            <a:fld id="{5C820FF4-47D5-44F3-9155-5C6CC533B8E3}" type="datetimeFigureOut">
              <a:rPr kumimoji="1" lang="ja-JP" altLang="en-US" smtClean="0"/>
              <a:t>2026/4/30</a:t>
            </a:fld>
            <a:endParaRPr kumimoji="1" lang="ja-JP" altLang="en-US"/>
          </a:p>
        </p:txBody>
      </p:sp>
      <p:sp>
        <p:nvSpPr>
          <p:cNvPr id="4" name="フッター プレースホルダー 3">
            <a:extLst>
              <a:ext uri="{FF2B5EF4-FFF2-40B4-BE49-F238E27FC236}">
                <a16:creationId xmlns:a16="http://schemas.microsoft.com/office/drawing/2014/main" id="{38C7539D-6FDB-7C56-81FB-AA39E2E3441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1C5EB6F-00BE-888D-EADE-8F474BD82499}"/>
              </a:ext>
            </a:extLst>
          </p:cNvPr>
          <p:cNvSpPr>
            <a:spLocks noGrp="1"/>
          </p:cNvSpPr>
          <p:nvPr>
            <p:ph type="sldNum" sz="quarter" idx="12"/>
          </p:nvPr>
        </p:nvSpPr>
        <p:spPr/>
        <p:txBody>
          <a:body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4036039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241A1DE-4E50-7241-74D0-208851774044}"/>
              </a:ext>
            </a:extLst>
          </p:cNvPr>
          <p:cNvSpPr>
            <a:spLocks noGrp="1"/>
          </p:cNvSpPr>
          <p:nvPr>
            <p:ph type="dt" sz="half" idx="10"/>
          </p:nvPr>
        </p:nvSpPr>
        <p:spPr/>
        <p:txBody>
          <a:bodyPr/>
          <a:lstStyle/>
          <a:p>
            <a:fld id="{5C820FF4-47D5-44F3-9155-5C6CC533B8E3}" type="datetimeFigureOut">
              <a:rPr kumimoji="1" lang="ja-JP" altLang="en-US" smtClean="0"/>
              <a:t>2026/4/30</a:t>
            </a:fld>
            <a:endParaRPr kumimoji="1" lang="ja-JP" altLang="en-US"/>
          </a:p>
        </p:txBody>
      </p:sp>
      <p:sp>
        <p:nvSpPr>
          <p:cNvPr id="3" name="フッター プレースホルダー 2">
            <a:extLst>
              <a:ext uri="{FF2B5EF4-FFF2-40B4-BE49-F238E27FC236}">
                <a16:creationId xmlns:a16="http://schemas.microsoft.com/office/drawing/2014/main" id="{735F6640-1C14-79CE-D48D-F329C2BFF44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12E5E50-A887-6D51-8A33-40924AD2EE70}"/>
              </a:ext>
            </a:extLst>
          </p:cNvPr>
          <p:cNvSpPr>
            <a:spLocks noGrp="1"/>
          </p:cNvSpPr>
          <p:nvPr>
            <p:ph type="sldNum" sz="quarter" idx="12"/>
          </p:nvPr>
        </p:nvSpPr>
        <p:spPr/>
        <p:txBody>
          <a:body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23087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F9E2BE-F147-5018-ACF3-35A748C8887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94A01B0-458F-7E76-825D-76F309645C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1D4BB4B-3E73-AD3B-B6C7-3BA536BDF4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5AEE7D0-0A3E-CF03-0857-7167DEA012D1}"/>
              </a:ext>
            </a:extLst>
          </p:cNvPr>
          <p:cNvSpPr>
            <a:spLocks noGrp="1"/>
          </p:cNvSpPr>
          <p:nvPr>
            <p:ph type="dt" sz="half" idx="10"/>
          </p:nvPr>
        </p:nvSpPr>
        <p:spPr/>
        <p:txBody>
          <a:bodyPr/>
          <a:lstStyle/>
          <a:p>
            <a:fld id="{5C820FF4-47D5-44F3-9155-5C6CC533B8E3}" type="datetimeFigureOut">
              <a:rPr kumimoji="1" lang="ja-JP" altLang="en-US" smtClean="0"/>
              <a:t>2026/4/30</a:t>
            </a:fld>
            <a:endParaRPr kumimoji="1" lang="ja-JP" altLang="en-US"/>
          </a:p>
        </p:txBody>
      </p:sp>
      <p:sp>
        <p:nvSpPr>
          <p:cNvPr id="6" name="フッター プレースホルダー 5">
            <a:extLst>
              <a:ext uri="{FF2B5EF4-FFF2-40B4-BE49-F238E27FC236}">
                <a16:creationId xmlns:a16="http://schemas.microsoft.com/office/drawing/2014/main" id="{8960297C-E930-712A-74C3-D330778A276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6C9FD93-F93F-8475-FA05-A13BD5DAC09E}"/>
              </a:ext>
            </a:extLst>
          </p:cNvPr>
          <p:cNvSpPr>
            <a:spLocks noGrp="1"/>
          </p:cNvSpPr>
          <p:nvPr>
            <p:ph type="sldNum" sz="quarter" idx="12"/>
          </p:nvPr>
        </p:nvSpPr>
        <p:spPr/>
        <p:txBody>
          <a:body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2685520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D9AA21-E7F8-2CB5-B1FE-6C64EFE3C04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1C10112-71EC-3AA2-87C9-94279BDBAD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A9D3C78-421F-9E6C-6AA4-2BC5A48968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FC36738-3121-538C-E655-DA77DE6B8D3C}"/>
              </a:ext>
            </a:extLst>
          </p:cNvPr>
          <p:cNvSpPr>
            <a:spLocks noGrp="1"/>
          </p:cNvSpPr>
          <p:nvPr>
            <p:ph type="dt" sz="half" idx="10"/>
          </p:nvPr>
        </p:nvSpPr>
        <p:spPr/>
        <p:txBody>
          <a:bodyPr/>
          <a:lstStyle/>
          <a:p>
            <a:fld id="{5C820FF4-47D5-44F3-9155-5C6CC533B8E3}" type="datetimeFigureOut">
              <a:rPr kumimoji="1" lang="ja-JP" altLang="en-US" smtClean="0"/>
              <a:t>2026/4/30</a:t>
            </a:fld>
            <a:endParaRPr kumimoji="1" lang="ja-JP" altLang="en-US"/>
          </a:p>
        </p:txBody>
      </p:sp>
      <p:sp>
        <p:nvSpPr>
          <p:cNvPr id="6" name="フッター プレースホルダー 5">
            <a:extLst>
              <a:ext uri="{FF2B5EF4-FFF2-40B4-BE49-F238E27FC236}">
                <a16:creationId xmlns:a16="http://schemas.microsoft.com/office/drawing/2014/main" id="{EA571785-7E6C-AD25-C563-DB9E5517D08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7401311-1A75-2C72-5563-F4C8AE93E2C0}"/>
              </a:ext>
            </a:extLst>
          </p:cNvPr>
          <p:cNvSpPr>
            <a:spLocks noGrp="1"/>
          </p:cNvSpPr>
          <p:nvPr>
            <p:ph type="sldNum" sz="quarter" idx="12"/>
          </p:nvPr>
        </p:nvSpPr>
        <p:spPr/>
        <p:txBody>
          <a:body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3895982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BF37C58-7850-E25F-D4AD-45AFE19815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95A2E78-5856-0D80-B6C6-B147F77291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6A6FEAB-0D60-91A3-B890-DC068FF055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820FF4-47D5-44F3-9155-5C6CC533B8E3}" type="datetimeFigureOut">
              <a:rPr kumimoji="1" lang="ja-JP" altLang="en-US" smtClean="0"/>
              <a:t>2026/4/30</a:t>
            </a:fld>
            <a:endParaRPr kumimoji="1" lang="ja-JP" altLang="en-US"/>
          </a:p>
        </p:txBody>
      </p:sp>
      <p:sp>
        <p:nvSpPr>
          <p:cNvPr id="5" name="フッター プレースホルダー 4">
            <a:extLst>
              <a:ext uri="{FF2B5EF4-FFF2-40B4-BE49-F238E27FC236}">
                <a16:creationId xmlns:a16="http://schemas.microsoft.com/office/drawing/2014/main" id="{F2B474E1-0BB7-FB7D-36FD-63E4D46555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BAE5182-43C6-C7DC-F3CC-D77355CFB1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358037-5FA5-481A-9F1E-959B94831412}" type="slidenum">
              <a:rPr kumimoji="1" lang="ja-JP" altLang="en-US" smtClean="0"/>
              <a:t>‹#›</a:t>
            </a:fld>
            <a:endParaRPr kumimoji="1" lang="ja-JP" altLang="en-US"/>
          </a:p>
        </p:txBody>
      </p:sp>
    </p:spTree>
    <p:extLst>
      <p:ext uri="{BB962C8B-B14F-4D97-AF65-F5344CB8AC3E}">
        <p14:creationId xmlns:p14="http://schemas.microsoft.com/office/powerpoint/2010/main" val="1782646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226146"/>
            <a:ext cx="10515600" cy="1325563"/>
          </a:xfrm>
        </p:spPr>
        <p:txBody>
          <a:bodyPr>
            <a:normAutofit/>
          </a:bodyPr>
          <a:lstStyle/>
          <a:p>
            <a:pPr algn="ctr"/>
            <a:r>
              <a:rPr kumimoji="1" lang="ja-JP" altLang="en-US" sz="4800" b="1" dirty="0"/>
              <a:t>ゴールデンウィーク休業のお知らせ</a:t>
            </a:r>
          </a:p>
        </p:txBody>
      </p:sp>
      <p:sp>
        <p:nvSpPr>
          <p:cNvPr id="5" name="コンテンツ プレースホルダー 4"/>
          <p:cNvSpPr>
            <a:spLocks noGrp="1"/>
          </p:cNvSpPr>
          <p:nvPr>
            <p:ph idx="1"/>
          </p:nvPr>
        </p:nvSpPr>
        <p:spPr>
          <a:xfrm>
            <a:off x="949037" y="1385456"/>
            <a:ext cx="10515600" cy="3779398"/>
          </a:xfrm>
        </p:spPr>
        <p:txBody>
          <a:bodyPr>
            <a:normAutofit/>
          </a:bodyPr>
          <a:lstStyle/>
          <a:p>
            <a:pPr marL="0" indent="0">
              <a:buNone/>
            </a:pPr>
            <a:r>
              <a:rPr kumimoji="1" lang="ja-JP" altLang="en-US" sz="2400" spc="-150" dirty="0"/>
              <a:t>拝啓　時下益々のご清栄のこととお喜び申し上げます。</a:t>
            </a:r>
            <a:endParaRPr kumimoji="1" lang="en-US" altLang="ja-JP" sz="2400" spc="-150" dirty="0"/>
          </a:p>
          <a:p>
            <a:pPr marL="0" indent="0">
              <a:buNone/>
            </a:pPr>
            <a:r>
              <a:rPr kumimoji="1" lang="ja-JP" altLang="en-US" sz="2400" spc="-150" dirty="0"/>
              <a:t>平素は格別のご高配を賜り、厚く御礼申し上げます。</a:t>
            </a:r>
            <a:endParaRPr kumimoji="1" lang="en-US" altLang="ja-JP" sz="2400" spc="-150" dirty="0"/>
          </a:p>
          <a:p>
            <a:pPr marL="0" indent="0">
              <a:buNone/>
            </a:pPr>
            <a:r>
              <a:rPr kumimoji="1" lang="ja-JP" altLang="en-US" sz="2400" spc="-150" dirty="0"/>
              <a:t>さて、誠に勝手ではございますが、ゴールデンウィーク期間中の休業を下記のとおりご案内いたします。</a:t>
            </a:r>
            <a:endParaRPr kumimoji="1" lang="en-US" altLang="ja-JP" sz="2400" spc="-150" dirty="0"/>
          </a:p>
          <a:p>
            <a:pPr marL="0" indent="0">
              <a:buNone/>
            </a:pPr>
            <a:r>
              <a:rPr kumimoji="1" lang="ja-JP" altLang="en-US" sz="2400" spc="-150" dirty="0"/>
              <a:t>期間中ご迷惑をおかけしますが、何卒ご了承の程お願い申し上げます。</a:t>
            </a:r>
            <a:endParaRPr kumimoji="1" lang="en-US" altLang="ja-JP" sz="2400" spc="-150" dirty="0"/>
          </a:p>
          <a:p>
            <a:pPr marL="0" indent="0">
              <a:buNone/>
            </a:pPr>
            <a:endParaRPr kumimoji="1" lang="en-US" altLang="ja-JP" sz="2600" dirty="0"/>
          </a:p>
        </p:txBody>
      </p:sp>
      <p:graphicFrame>
        <p:nvGraphicFramePr>
          <p:cNvPr id="6" name="表 5"/>
          <p:cNvGraphicFramePr>
            <a:graphicFrameLocks noGrp="1"/>
          </p:cNvGraphicFramePr>
          <p:nvPr>
            <p:extLst>
              <p:ext uri="{D42A27DB-BD31-4B8C-83A1-F6EECF244321}">
                <p14:modId xmlns:p14="http://schemas.microsoft.com/office/powerpoint/2010/main" val="3913826653"/>
              </p:ext>
            </p:extLst>
          </p:nvPr>
        </p:nvGraphicFramePr>
        <p:xfrm>
          <a:off x="949036" y="3602182"/>
          <a:ext cx="10404765" cy="1483360"/>
        </p:xfrm>
        <a:graphic>
          <a:graphicData uri="http://schemas.openxmlformats.org/drawingml/2006/table">
            <a:tbl>
              <a:tblPr firstRow="1" bandRow="1">
                <a:tableStyleId>{5940675A-B579-460E-94D1-54222C63F5DA}</a:tableStyleId>
              </a:tblPr>
              <a:tblGrid>
                <a:gridCol w="1486395">
                  <a:extLst>
                    <a:ext uri="{9D8B030D-6E8A-4147-A177-3AD203B41FA5}">
                      <a16:colId xmlns:a16="http://schemas.microsoft.com/office/drawing/2014/main" val="20000"/>
                    </a:ext>
                  </a:extLst>
                </a:gridCol>
                <a:gridCol w="1486395">
                  <a:extLst>
                    <a:ext uri="{9D8B030D-6E8A-4147-A177-3AD203B41FA5}">
                      <a16:colId xmlns:a16="http://schemas.microsoft.com/office/drawing/2014/main" val="2408546200"/>
                    </a:ext>
                  </a:extLst>
                </a:gridCol>
                <a:gridCol w="1486395">
                  <a:extLst>
                    <a:ext uri="{9D8B030D-6E8A-4147-A177-3AD203B41FA5}">
                      <a16:colId xmlns:a16="http://schemas.microsoft.com/office/drawing/2014/main" val="20001"/>
                    </a:ext>
                  </a:extLst>
                </a:gridCol>
                <a:gridCol w="1486395">
                  <a:extLst>
                    <a:ext uri="{9D8B030D-6E8A-4147-A177-3AD203B41FA5}">
                      <a16:colId xmlns:a16="http://schemas.microsoft.com/office/drawing/2014/main" val="20002"/>
                    </a:ext>
                  </a:extLst>
                </a:gridCol>
                <a:gridCol w="1486395">
                  <a:extLst>
                    <a:ext uri="{9D8B030D-6E8A-4147-A177-3AD203B41FA5}">
                      <a16:colId xmlns:a16="http://schemas.microsoft.com/office/drawing/2014/main" val="20003"/>
                    </a:ext>
                  </a:extLst>
                </a:gridCol>
                <a:gridCol w="1486395">
                  <a:extLst>
                    <a:ext uri="{9D8B030D-6E8A-4147-A177-3AD203B41FA5}">
                      <a16:colId xmlns:a16="http://schemas.microsoft.com/office/drawing/2014/main" val="20004"/>
                    </a:ext>
                  </a:extLst>
                </a:gridCol>
                <a:gridCol w="1486395">
                  <a:extLst>
                    <a:ext uri="{9D8B030D-6E8A-4147-A177-3AD203B41FA5}">
                      <a16:colId xmlns:a16="http://schemas.microsoft.com/office/drawing/2014/main" val="20005"/>
                    </a:ext>
                  </a:extLst>
                </a:gridCol>
              </a:tblGrid>
              <a:tr h="370840">
                <a:tc gridSpan="7">
                  <a:txBody>
                    <a:bodyPr/>
                    <a:lstStyle/>
                    <a:p>
                      <a:pPr algn="ctr"/>
                      <a:r>
                        <a:rPr kumimoji="1" lang="en-US" altLang="ja-JP" b="1" dirty="0"/>
                        <a:t>2026</a:t>
                      </a:r>
                      <a:r>
                        <a:rPr kumimoji="1" lang="ja-JP" altLang="en-US" b="1" dirty="0"/>
                        <a:t>年</a:t>
                      </a:r>
                      <a:r>
                        <a:rPr kumimoji="1" lang="en-US" altLang="ja-JP" b="1" dirty="0"/>
                        <a:t>5</a:t>
                      </a:r>
                      <a:r>
                        <a:rPr kumimoji="1" lang="ja-JP" altLang="en-US" b="1" dirty="0"/>
                        <a:t>月</a:t>
                      </a:r>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370840">
                <a:tc>
                  <a:txBody>
                    <a:bodyPr/>
                    <a:lstStyle/>
                    <a:p>
                      <a:pPr algn="ctr"/>
                      <a:r>
                        <a:rPr kumimoji="1" lang="en-US" altLang="ja-JP" b="1" dirty="0"/>
                        <a:t>1</a:t>
                      </a:r>
                    </a:p>
                  </a:txBody>
                  <a:tcPr/>
                </a:tc>
                <a:tc>
                  <a:txBody>
                    <a:bodyPr/>
                    <a:lstStyle/>
                    <a:p>
                      <a:pPr algn="ctr"/>
                      <a:r>
                        <a:rPr kumimoji="1" lang="en-US" altLang="ja-JP" b="1" dirty="0">
                          <a:solidFill>
                            <a:srgbClr val="FF0000"/>
                          </a:solidFill>
                        </a:rPr>
                        <a:t>2</a:t>
                      </a:r>
                    </a:p>
                  </a:txBody>
                  <a:tcPr>
                    <a:solidFill>
                      <a:schemeClr val="accent4">
                        <a:lumMod val="20000"/>
                        <a:lumOff val="80000"/>
                      </a:schemeClr>
                    </a:solidFill>
                  </a:tcPr>
                </a:tc>
                <a:tc>
                  <a:txBody>
                    <a:bodyPr/>
                    <a:lstStyle/>
                    <a:p>
                      <a:pPr algn="ctr"/>
                      <a:r>
                        <a:rPr kumimoji="1" lang="en-US" altLang="ja-JP" b="1" dirty="0">
                          <a:solidFill>
                            <a:srgbClr val="FF0000"/>
                          </a:solidFill>
                        </a:rPr>
                        <a:t>3</a:t>
                      </a:r>
                      <a:endParaRPr kumimoji="1" lang="ja-JP" altLang="en-US" b="1" dirty="0">
                        <a:solidFill>
                          <a:srgbClr val="FF0000"/>
                        </a:solidFill>
                      </a:endParaRPr>
                    </a:p>
                  </a:txBody>
                  <a:tcPr>
                    <a:solidFill>
                      <a:schemeClr val="accent4">
                        <a:lumMod val="20000"/>
                        <a:lumOff val="80000"/>
                      </a:schemeClr>
                    </a:solidFill>
                  </a:tcPr>
                </a:tc>
                <a:tc>
                  <a:txBody>
                    <a:bodyPr/>
                    <a:lstStyle/>
                    <a:p>
                      <a:pPr algn="ctr"/>
                      <a:r>
                        <a:rPr kumimoji="1" lang="en-US" altLang="ja-JP" b="1" dirty="0">
                          <a:solidFill>
                            <a:srgbClr val="FF0000"/>
                          </a:solidFill>
                        </a:rPr>
                        <a:t>4</a:t>
                      </a:r>
                      <a:endParaRPr kumimoji="1" lang="ja-JP" altLang="en-US" b="1" dirty="0">
                        <a:solidFill>
                          <a:srgbClr val="FF0000"/>
                        </a:solidFill>
                      </a:endParaRPr>
                    </a:p>
                  </a:txBody>
                  <a:tcPr>
                    <a:solidFill>
                      <a:schemeClr val="accent4">
                        <a:lumMod val="20000"/>
                        <a:lumOff val="80000"/>
                      </a:schemeClr>
                    </a:solidFill>
                  </a:tcPr>
                </a:tc>
                <a:tc>
                  <a:txBody>
                    <a:bodyPr/>
                    <a:lstStyle/>
                    <a:p>
                      <a:pPr algn="ctr"/>
                      <a:r>
                        <a:rPr kumimoji="1" lang="en-US" altLang="ja-JP" b="1" dirty="0">
                          <a:solidFill>
                            <a:srgbClr val="FF0000"/>
                          </a:solidFill>
                        </a:rPr>
                        <a:t>5</a:t>
                      </a:r>
                      <a:endParaRPr kumimoji="1" lang="ja-JP" altLang="en-US" b="1" dirty="0">
                        <a:solidFill>
                          <a:srgbClr val="FF0000"/>
                        </a:solidFill>
                      </a:endParaRPr>
                    </a:p>
                  </a:txBody>
                  <a:tcPr>
                    <a:solidFill>
                      <a:schemeClr val="accent4">
                        <a:lumMod val="20000"/>
                        <a:lumOff val="80000"/>
                      </a:schemeClr>
                    </a:solidFill>
                  </a:tcPr>
                </a:tc>
                <a:tc>
                  <a:txBody>
                    <a:bodyPr/>
                    <a:lstStyle/>
                    <a:p>
                      <a:pPr algn="ctr"/>
                      <a:r>
                        <a:rPr kumimoji="1" lang="en-US" altLang="ja-JP" b="1" dirty="0">
                          <a:solidFill>
                            <a:srgbClr val="FF0000"/>
                          </a:solidFill>
                        </a:rPr>
                        <a:t>6</a:t>
                      </a:r>
                      <a:endParaRPr kumimoji="1" lang="ja-JP" altLang="en-US" b="1" dirty="0">
                        <a:solidFill>
                          <a:srgbClr val="FF0000"/>
                        </a:solidFill>
                      </a:endParaRPr>
                    </a:p>
                  </a:txBody>
                  <a:tcPr>
                    <a:solidFill>
                      <a:schemeClr val="accent4">
                        <a:lumMod val="20000"/>
                        <a:lumOff val="80000"/>
                      </a:schemeClr>
                    </a:solidFill>
                  </a:tcPr>
                </a:tc>
                <a:tc>
                  <a:txBody>
                    <a:bodyPr/>
                    <a:lstStyle/>
                    <a:p>
                      <a:pPr algn="ctr"/>
                      <a:r>
                        <a:rPr kumimoji="1" lang="en-US" altLang="ja-JP" b="1" dirty="0">
                          <a:solidFill>
                            <a:schemeClr val="tx1"/>
                          </a:solidFill>
                        </a:rPr>
                        <a:t>7</a:t>
                      </a:r>
                      <a:endParaRPr kumimoji="1" lang="ja-JP" altLang="en-US" b="1" dirty="0">
                        <a:solidFill>
                          <a:schemeClr val="tx1"/>
                        </a:solidFill>
                      </a:endParaRPr>
                    </a:p>
                  </a:txBody>
                  <a:tcPr/>
                </a:tc>
                <a:extLst>
                  <a:ext uri="{0D108BD9-81ED-4DB2-BD59-A6C34878D82A}">
                    <a16:rowId xmlns:a16="http://schemas.microsoft.com/office/drawing/2014/main" val="10001"/>
                  </a:ext>
                </a:extLst>
              </a:tr>
              <a:tr h="370840">
                <a:tc>
                  <a:txBody>
                    <a:bodyPr/>
                    <a:lstStyle/>
                    <a:p>
                      <a:pPr algn="ctr"/>
                      <a:r>
                        <a:rPr kumimoji="1" lang="ja-JP" altLang="en-US" b="1" dirty="0"/>
                        <a:t>金</a:t>
                      </a:r>
                    </a:p>
                  </a:txBody>
                  <a:tcPr/>
                </a:tc>
                <a:tc>
                  <a:txBody>
                    <a:bodyPr/>
                    <a:lstStyle/>
                    <a:p>
                      <a:pPr algn="ctr"/>
                      <a:r>
                        <a:rPr kumimoji="1" lang="ja-JP" altLang="en-US" b="1" dirty="0">
                          <a:solidFill>
                            <a:srgbClr val="FF0000"/>
                          </a:solidFill>
                        </a:rPr>
                        <a:t>土</a:t>
                      </a:r>
                    </a:p>
                  </a:txBody>
                  <a:tcPr>
                    <a:solidFill>
                      <a:schemeClr val="accent4">
                        <a:lumMod val="20000"/>
                        <a:lumOff val="80000"/>
                      </a:schemeClr>
                    </a:solidFill>
                  </a:tcPr>
                </a:tc>
                <a:tc>
                  <a:txBody>
                    <a:bodyPr/>
                    <a:lstStyle/>
                    <a:p>
                      <a:pPr algn="ctr"/>
                      <a:r>
                        <a:rPr kumimoji="1" lang="ja-JP" altLang="en-US" b="1" dirty="0">
                          <a:solidFill>
                            <a:srgbClr val="FF0000"/>
                          </a:solidFill>
                        </a:rPr>
                        <a:t>日</a:t>
                      </a:r>
                    </a:p>
                  </a:txBody>
                  <a:tcPr>
                    <a:solidFill>
                      <a:schemeClr val="accent4">
                        <a:lumMod val="20000"/>
                        <a:lumOff val="80000"/>
                      </a:schemeClr>
                    </a:solidFill>
                  </a:tcPr>
                </a:tc>
                <a:tc>
                  <a:txBody>
                    <a:bodyPr/>
                    <a:lstStyle/>
                    <a:p>
                      <a:pPr algn="ctr"/>
                      <a:r>
                        <a:rPr kumimoji="1" lang="ja-JP" altLang="en-US" b="1" dirty="0">
                          <a:solidFill>
                            <a:srgbClr val="FF0000"/>
                          </a:solidFill>
                        </a:rPr>
                        <a:t>月</a:t>
                      </a:r>
                    </a:p>
                  </a:txBody>
                  <a:tcPr>
                    <a:solidFill>
                      <a:schemeClr val="accent4">
                        <a:lumMod val="20000"/>
                        <a:lumOff val="80000"/>
                      </a:schemeClr>
                    </a:solidFill>
                  </a:tcPr>
                </a:tc>
                <a:tc>
                  <a:txBody>
                    <a:bodyPr/>
                    <a:lstStyle/>
                    <a:p>
                      <a:pPr algn="ctr"/>
                      <a:r>
                        <a:rPr kumimoji="1" lang="ja-JP" altLang="en-US" b="1" dirty="0">
                          <a:solidFill>
                            <a:srgbClr val="FF0000"/>
                          </a:solidFill>
                        </a:rPr>
                        <a:t>火</a:t>
                      </a:r>
                    </a:p>
                  </a:txBody>
                  <a:tcPr>
                    <a:solidFill>
                      <a:schemeClr val="accent4">
                        <a:lumMod val="20000"/>
                        <a:lumOff val="80000"/>
                      </a:schemeClr>
                    </a:solidFill>
                  </a:tcPr>
                </a:tc>
                <a:tc>
                  <a:txBody>
                    <a:bodyPr/>
                    <a:lstStyle/>
                    <a:p>
                      <a:pPr algn="ctr"/>
                      <a:r>
                        <a:rPr kumimoji="1" lang="ja-JP" altLang="en-US" b="1" dirty="0">
                          <a:solidFill>
                            <a:srgbClr val="FF0000"/>
                          </a:solidFill>
                        </a:rPr>
                        <a:t>水</a:t>
                      </a:r>
                    </a:p>
                  </a:txBody>
                  <a:tcPr>
                    <a:solidFill>
                      <a:schemeClr val="accent4">
                        <a:lumMod val="20000"/>
                        <a:lumOff val="80000"/>
                      </a:schemeClr>
                    </a:solidFill>
                  </a:tcPr>
                </a:tc>
                <a:tc>
                  <a:txBody>
                    <a:bodyPr/>
                    <a:lstStyle/>
                    <a:p>
                      <a:pPr algn="ctr"/>
                      <a:r>
                        <a:rPr kumimoji="1" lang="ja-JP" altLang="en-US" b="1" dirty="0">
                          <a:solidFill>
                            <a:schemeClr val="tx1"/>
                          </a:solidFill>
                        </a:rPr>
                        <a:t>木</a:t>
                      </a:r>
                    </a:p>
                  </a:txBody>
                  <a:tcPr/>
                </a:tc>
                <a:extLst>
                  <a:ext uri="{0D108BD9-81ED-4DB2-BD59-A6C34878D82A}">
                    <a16:rowId xmlns:a16="http://schemas.microsoft.com/office/drawing/2014/main" val="10002"/>
                  </a:ext>
                </a:extLst>
              </a:tr>
              <a:tr h="370840">
                <a:tc>
                  <a:txBody>
                    <a:bodyPr/>
                    <a:lstStyle/>
                    <a:p>
                      <a:pPr algn="ctr"/>
                      <a:r>
                        <a:rPr kumimoji="1" lang="ja-JP" altLang="en-US" b="1" dirty="0"/>
                        <a:t>営業</a:t>
                      </a:r>
                    </a:p>
                  </a:txBody>
                  <a:tcPr/>
                </a:tc>
                <a:tc>
                  <a:txBody>
                    <a:bodyPr/>
                    <a:lstStyle/>
                    <a:p>
                      <a:pPr algn="ctr"/>
                      <a:r>
                        <a:rPr kumimoji="1" lang="ja-JP" altLang="en-US" b="1" dirty="0">
                          <a:solidFill>
                            <a:srgbClr val="FF0000"/>
                          </a:solidFill>
                        </a:rPr>
                        <a:t>休業</a:t>
                      </a:r>
                    </a:p>
                  </a:txBody>
                  <a:tcPr>
                    <a:solidFill>
                      <a:schemeClr val="accent4">
                        <a:lumMod val="20000"/>
                        <a:lumOff val="80000"/>
                      </a:schemeClr>
                    </a:solidFill>
                  </a:tcPr>
                </a:tc>
                <a:tc>
                  <a:txBody>
                    <a:bodyPr/>
                    <a:lstStyle/>
                    <a:p>
                      <a:pPr algn="ctr"/>
                      <a:r>
                        <a:rPr kumimoji="1" lang="ja-JP" altLang="en-US" b="1" dirty="0">
                          <a:solidFill>
                            <a:srgbClr val="FF0000"/>
                          </a:solidFill>
                        </a:rPr>
                        <a:t>休業</a:t>
                      </a:r>
                    </a:p>
                  </a:txBody>
                  <a:tcPr>
                    <a:solidFill>
                      <a:schemeClr val="accent4">
                        <a:lumMod val="20000"/>
                        <a:lumOff val="80000"/>
                      </a:schemeClr>
                    </a:solidFill>
                  </a:tcPr>
                </a:tc>
                <a:tc>
                  <a:txBody>
                    <a:bodyPr/>
                    <a:lstStyle/>
                    <a:p>
                      <a:pPr algn="ctr"/>
                      <a:r>
                        <a:rPr kumimoji="1" lang="ja-JP" altLang="en-US" b="1" dirty="0">
                          <a:solidFill>
                            <a:srgbClr val="FF0000"/>
                          </a:solidFill>
                        </a:rPr>
                        <a:t>休業</a:t>
                      </a:r>
                    </a:p>
                  </a:txBody>
                  <a:tcPr>
                    <a:solidFill>
                      <a:schemeClr val="accent4">
                        <a:lumMod val="20000"/>
                        <a:lumOff val="80000"/>
                      </a:schemeClr>
                    </a:solidFill>
                  </a:tcPr>
                </a:tc>
                <a:tc>
                  <a:txBody>
                    <a:bodyPr/>
                    <a:lstStyle/>
                    <a:p>
                      <a:pPr algn="ctr"/>
                      <a:r>
                        <a:rPr kumimoji="1" lang="ja-JP" altLang="en-US" b="1" dirty="0">
                          <a:solidFill>
                            <a:srgbClr val="FF0000"/>
                          </a:solidFill>
                        </a:rPr>
                        <a:t>休業</a:t>
                      </a:r>
                    </a:p>
                  </a:txBody>
                  <a:tcPr>
                    <a:solidFill>
                      <a:schemeClr val="accent4">
                        <a:lumMod val="20000"/>
                        <a:lumOff val="80000"/>
                      </a:schemeClr>
                    </a:solidFill>
                  </a:tcPr>
                </a:tc>
                <a:tc>
                  <a:txBody>
                    <a:bodyPr/>
                    <a:lstStyle/>
                    <a:p>
                      <a:pPr algn="ctr"/>
                      <a:r>
                        <a:rPr kumimoji="1" lang="ja-JP" altLang="en-US" b="1" dirty="0">
                          <a:solidFill>
                            <a:srgbClr val="FF0000"/>
                          </a:solidFill>
                        </a:rPr>
                        <a:t>休業</a:t>
                      </a:r>
                    </a:p>
                  </a:txBody>
                  <a:tcPr>
                    <a:solidFill>
                      <a:schemeClr val="accent4">
                        <a:lumMod val="20000"/>
                        <a:lumOff val="80000"/>
                      </a:schemeClr>
                    </a:solidFill>
                  </a:tcPr>
                </a:tc>
                <a:tc>
                  <a:txBody>
                    <a:bodyPr/>
                    <a:lstStyle/>
                    <a:p>
                      <a:pPr algn="ctr"/>
                      <a:r>
                        <a:rPr kumimoji="1" lang="ja-JP" altLang="en-US" b="1" dirty="0"/>
                        <a:t>営業</a:t>
                      </a:r>
                      <a:endParaRPr kumimoji="1" lang="en-US" altLang="ja-JP" b="1" dirty="0"/>
                    </a:p>
                  </a:txBody>
                  <a:tcPr/>
                </a:tc>
                <a:extLst>
                  <a:ext uri="{0D108BD9-81ED-4DB2-BD59-A6C34878D82A}">
                    <a16:rowId xmlns:a16="http://schemas.microsoft.com/office/drawing/2014/main" val="10003"/>
                  </a:ext>
                </a:extLst>
              </a:tr>
            </a:tbl>
          </a:graphicData>
        </a:graphic>
      </p:graphicFrame>
      <p:sp>
        <p:nvSpPr>
          <p:cNvPr id="9" name="正方形/長方形 8"/>
          <p:cNvSpPr/>
          <p:nvPr/>
        </p:nvSpPr>
        <p:spPr>
          <a:xfrm>
            <a:off x="238539" y="226146"/>
            <a:ext cx="11668539" cy="6424036"/>
          </a:xfrm>
          <a:prstGeom prst="rect">
            <a:avLst/>
          </a:prstGeom>
          <a:noFill/>
          <a:ln w="1301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627911" y="5164854"/>
            <a:ext cx="9836727" cy="923330"/>
          </a:xfrm>
          <a:prstGeom prst="rect">
            <a:avLst/>
          </a:prstGeom>
          <a:noFill/>
        </p:spPr>
        <p:txBody>
          <a:bodyPr wrap="square" rtlCol="0">
            <a:spAutoFit/>
          </a:bodyPr>
          <a:lstStyle/>
          <a:p>
            <a:r>
              <a:rPr kumimoji="1" lang="ja-JP" altLang="en-US" dirty="0"/>
              <a:t>休業期間中に頂きました</a:t>
            </a:r>
            <a:r>
              <a:rPr kumimoji="1" lang="en-US" altLang="ja-JP" dirty="0"/>
              <a:t>FAX</a:t>
            </a:r>
            <a:r>
              <a:rPr kumimoji="1" lang="ja-JP" altLang="en-US" dirty="0"/>
              <a:t>・メール等のお問い合わせご返答につきましては、</a:t>
            </a:r>
            <a:r>
              <a:rPr kumimoji="1" lang="en-US" altLang="ja-JP" dirty="0"/>
              <a:t>5</a:t>
            </a:r>
            <a:r>
              <a:rPr kumimoji="1" lang="ja-JP" altLang="en-US" dirty="0"/>
              <a:t>月</a:t>
            </a:r>
            <a:r>
              <a:rPr kumimoji="1" lang="en-US" altLang="ja-JP" dirty="0"/>
              <a:t>7</a:t>
            </a:r>
            <a:r>
              <a:rPr kumimoji="1" lang="ja-JP" altLang="en-US" dirty="0"/>
              <a:t>日（木）以降に順次行ってまいります。ご返答までに少しお時間を頂く場合がございますことを予めご了承ください。</a:t>
            </a:r>
          </a:p>
        </p:txBody>
      </p:sp>
      <p:sp>
        <p:nvSpPr>
          <p:cNvPr id="12" name="テキスト ボックス 11"/>
          <p:cNvSpPr txBox="1"/>
          <p:nvPr/>
        </p:nvSpPr>
        <p:spPr>
          <a:xfrm>
            <a:off x="4915887" y="5947037"/>
            <a:ext cx="2973860" cy="369332"/>
          </a:xfrm>
          <a:prstGeom prst="rect">
            <a:avLst/>
          </a:prstGeom>
          <a:noFill/>
        </p:spPr>
        <p:txBody>
          <a:bodyPr wrap="square" rtlCol="0">
            <a:spAutoFit/>
          </a:bodyPr>
          <a:lstStyle/>
          <a:p>
            <a:r>
              <a:rPr kumimoji="1" lang="ja-JP" altLang="en-US" dirty="0"/>
              <a:t>株式会社東洋トラスト特機</a:t>
            </a:r>
          </a:p>
        </p:txBody>
      </p:sp>
      <p:pic>
        <p:nvPicPr>
          <p:cNvPr id="13" name="図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21927" y="5835634"/>
            <a:ext cx="593960" cy="592138"/>
          </a:xfrm>
          <a:prstGeom prst="rect">
            <a:avLst/>
          </a:prstGeom>
        </p:spPr>
      </p:pic>
    </p:spTree>
    <p:extLst>
      <p:ext uri="{BB962C8B-B14F-4D97-AF65-F5344CB8AC3E}">
        <p14:creationId xmlns:p14="http://schemas.microsoft.com/office/powerpoint/2010/main" val="50547821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136</Words>
  <Application>Microsoft Office PowerPoint</Application>
  <PresentationFormat>ワイド画面</PresentationFormat>
  <Paragraphs>29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ゴールデンウィーク休業のお知らせ</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ゴールデンウィーク休業のお知らせ</dc:title>
  <dc:creator>toyo-06</dc:creator>
  <cp:lastModifiedBy>市瀬 茜</cp:lastModifiedBy>
  <cp:revision>3</cp:revision>
  <dcterms:created xsi:type="dcterms:W3CDTF">2024-04-19T02:20:54Z</dcterms:created>
  <dcterms:modified xsi:type="dcterms:W3CDTF">2026-04-30T01:09:02Z</dcterms:modified>
</cp:coreProperties>
</file>