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42709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616033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7407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71042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38300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2148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01031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48851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2315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62488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2025/7/28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83133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7A83-7A03-4678-9CFF-F717D64061A2}" type="datetimeFigureOut">
              <a:rPr kumimoji="1" lang="ja-JP" altLang="en-US" smtClean="0"/>
              <a:t>2025/7/28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0326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76AE8-31AB-22B4-E4E5-CF5DCBC84343}"/>
            </a:ext>
          </a:extLst>
        </p:cNvPr>
        <p:cNvGrpSpPr/>
        <p:nvPr/>
      </p:nvGrpSpPr>
      <p:grpSpPr>
        <a:xfrm>
          <a:off x="0" y="0"/>
          <a:ext cx="0" cy="0"/>
          <a:chOff x="0" y="0"/>
          <a:chExt cx="0" cy="0"/>
        </a:xfrm>
      </p:grpSpPr>
      <p:sp>
        <p:nvSpPr>
          <p:cNvPr id="4" name="タイトル 3">
            <a:extLst>
              <a:ext uri="{FF2B5EF4-FFF2-40B4-BE49-F238E27FC236}">
                <a16:creationId xmlns:a16="http://schemas.microsoft.com/office/drawing/2014/main" id="{8C2E3B11-A915-90C3-B3F1-0408B4CE7743}"/>
              </a:ext>
            </a:extLst>
          </p:cNvPr>
          <p:cNvSpPr>
            <a:spLocks noGrp="1"/>
          </p:cNvSpPr>
          <p:nvPr>
            <p:ph type="title"/>
          </p:nvPr>
        </p:nvSpPr>
        <p:spPr>
          <a:xfrm>
            <a:off x="838200" y="226146"/>
            <a:ext cx="10515600" cy="1325563"/>
          </a:xfrm>
        </p:spPr>
        <p:txBody>
          <a:bodyPr>
            <a:normAutofit/>
          </a:bodyPr>
          <a:lstStyle/>
          <a:p>
            <a:pPr algn="ctr"/>
            <a:r>
              <a:rPr kumimoji="1" lang="ja-JP" altLang="en-US" sz="4800" b="1" dirty="0"/>
              <a:t>夏期休業のお知らせ</a:t>
            </a:r>
          </a:p>
        </p:txBody>
      </p:sp>
      <p:sp>
        <p:nvSpPr>
          <p:cNvPr id="5" name="コンテンツ プレースホルダー 4">
            <a:extLst>
              <a:ext uri="{FF2B5EF4-FFF2-40B4-BE49-F238E27FC236}">
                <a16:creationId xmlns:a16="http://schemas.microsoft.com/office/drawing/2014/main" id="{D47D57C7-3049-8CD9-6692-019D3AAD103A}"/>
              </a:ext>
            </a:extLst>
          </p:cNvPr>
          <p:cNvSpPr>
            <a:spLocks noGrp="1"/>
          </p:cNvSpPr>
          <p:nvPr>
            <p:ph idx="1"/>
          </p:nvPr>
        </p:nvSpPr>
        <p:spPr>
          <a:xfrm>
            <a:off x="949037" y="1385456"/>
            <a:ext cx="10515600" cy="3779398"/>
          </a:xfrm>
        </p:spPr>
        <p:txBody>
          <a:bodyPr>
            <a:normAutofit/>
          </a:bodyPr>
          <a:lstStyle/>
          <a:p>
            <a:pPr marL="0" indent="0">
              <a:buNone/>
            </a:pPr>
            <a:r>
              <a:rPr kumimoji="1" lang="ja-JP" altLang="en-US" sz="2400" spc="-150" dirty="0"/>
              <a:t>拝啓、時下益々のご清栄のこととお喜び申し上げます。</a:t>
            </a:r>
            <a:endParaRPr kumimoji="1" lang="en-US" altLang="ja-JP" sz="2400" spc="-150" dirty="0"/>
          </a:p>
          <a:p>
            <a:pPr marL="0" indent="0">
              <a:buNone/>
            </a:pPr>
            <a:r>
              <a:rPr kumimoji="1" lang="ja-JP" altLang="en-US" sz="2400" spc="-150" dirty="0"/>
              <a:t>日頃より格別のご高配を賜り、厚く御礼申し上げます。</a:t>
            </a:r>
            <a:endParaRPr kumimoji="1" lang="en-US" altLang="ja-JP" sz="2400" spc="-150" dirty="0"/>
          </a:p>
          <a:p>
            <a:pPr marL="0" indent="0">
              <a:buNone/>
            </a:pPr>
            <a:r>
              <a:rPr kumimoji="1" lang="ja-JP" altLang="en-US" sz="2400" spc="-150" dirty="0"/>
              <a:t>さて、誠に勝手ではございますが、弊社の夏期休業に関しまして、</a:t>
            </a:r>
            <a:endParaRPr kumimoji="1" lang="en-US" altLang="ja-JP" sz="2400" spc="-150" dirty="0"/>
          </a:p>
          <a:p>
            <a:pPr marL="0" indent="0">
              <a:buNone/>
            </a:pPr>
            <a:r>
              <a:rPr kumimoji="1" lang="ja-JP" altLang="en-US" sz="2400" spc="-150" dirty="0"/>
              <a:t>下記のとおりご案内いたします。</a:t>
            </a:r>
            <a:endParaRPr kumimoji="1" lang="en-US" altLang="ja-JP" sz="2400" spc="-150" dirty="0"/>
          </a:p>
          <a:p>
            <a:pPr marL="0" indent="0">
              <a:buNone/>
            </a:pPr>
            <a:r>
              <a:rPr kumimoji="1" lang="ja-JP" altLang="en-US" sz="2400" spc="-150" dirty="0"/>
              <a:t>期間中ご迷惑をおかけしますが何卒ご了承の程お願い申し上げます。</a:t>
            </a:r>
            <a:endParaRPr kumimoji="1" lang="en-US" altLang="ja-JP" sz="2400" spc="-150" dirty="0"/>
          </a:p>
          <a:p>
            <a:pPr marL="0" indent="0">
              <a:buNone/>
            </a:pPr>
            <a:endParaRPr kumimoji="1" lang="en-US" altLang="ja-JP" sz="2600" dirty="0"/>
          </a:p>
        </p:txBody>
      </p:sp>
      <p:graphicFrame>
        <p:nvGraphicFramePr>
          <p:cNvPr id="6" name="表 5">
            <a:extLst>
              <a:ext uri="{FF2B5EF4-FFF2-40B4-BE49-F238E27FC236}">
                <a16:creationId xmlns:a16="http://schemas.microsoft.com/office/drawing/2014/main" id="{5149F70D-F14C-73F7-063E-950084E6A0FF}"/>
              </a:ext>
            </a:extLst>
          </p:cNvPr>
          <p:cNvGraphicFramePr>
            <a:graphicFrameLocks noGrp="1"/>
          </p:cNvGraphicFramePr>
          <p:nvPr>
            <p:extLst>
              <p:ext uri="{D42A27DB-BD31-4B8C-83A1-F6EECF244321}">
                <p14:modId xmlns:p14="http://schemas.microsoft.com/office/powerpoint/2010/main" val="913115950"/>
              </p:ext>
            </p:extLst>
          </p:nvPr>
        </p:nvGraphicFramePr>
        <p:xfrm>
          <a:off x="949036" y="3602182"/>
          <a:ext cx="10058600" cy="1483360"/>
        </p:xfrm>
        <a:graphic>
          <a:graphicData uri="http://schemas.openxmlformats.org/drawingml/2006/table">
            <a:tbl>
              <a:tblPr firstRow="1" bandRow="1">
                <a:tableStyleId>{5940675A-B579-460E-94D1-54222C63F5DA}</a:tableStyleId>
              </a:tblPr>
              <a:tblGrid>
                <a:gridCol w="1005860">
                  <a:extLst>
                    <a:ext uri="{9D8B030D-6E8A-4147-A177-3AD203B41FA5}">
                      <a16:colId xmlns:a16="http://schemas.microsoft.com/office/drawing/2014/main" val="1737309475"/>
                    </a:ext>
                  </a:extLst>
                </a:gridCol>
                <a:gridCol w="1005860">
                  <a:extLst>
                    <a:ext uri="{9D8B030D-6E8A-4147-A177-3AD203B41FA5}">
                      <a16:colId xmlns:a16="http://schemas.microsoft.com/office/drawing/2014/main" val="198891349"/>
                    </a:ext>
                  </a:extLst>
                </a:gridCol>
                <a:gridCol w="1005860">
                  <a:extLst>
                    <a:ext uri="{9D8B030D-6E8A-4147-A177-3AD203B41FA5}">
                      <a16:colId xmlns:a16="http://schemas.microsoft.com/office/drawing/2014/main" val="20000"/>
                    </a:ext>
                  </a:extLst>
                </a:gridCol>
                <a:gridCol w="1005860">
                  <a:extLst>
                    <a:ext uri="{9D8B030D-6E8A-4147-A177-3AD203B41FA5}">
                      <a16:colId xmlns:a16="http://schemas.microsoft.com/office/drawing/2014/main" val="3516477437"/>
                    </a:ext>
                  </a:extLst>
                </a:gridCol>
                <a:gridCol w="1005860">
                  <a:extLst>
                    <a:ext uri="{9D8B030D-6E8A-4147-A177-3AD203B41FA5}">
                      <a16:colId xmlns:a16="http://schemas.microsoft.com/office/drawing/2014/main" val="20001"/>
                    </a:ext>
                  </a:extLst>
                </a:gridCol>
                <a:gridCol w="1005860">
                  <a:extLst>
                    <a:ext uri="{9D8B030D-6E8A-4147-A177-3AD203B41FA5}">
                      <a16:colId xmlns:a16="http://schemas.microsoft.com/office/drawing/2014/main" val="3545805779"/>
                    </a:ext>
                  </a:extLst>
                </a:gridCol>
                <a:gridCol w="1005860">
                  <a:extLst>
                    <a:ext uri="{9D8B030D-6E8A-4147-A177-3AD203B41FA5}">
                      <a16:colId xmlns:a16="http://schemas.microsoft.com/office/drawing/2014/main" val="20002"/>
                    </a:ext>
                  </a:extLst>
                </a:gridCol>
                <a:gridCol w="1005860">
                  <a:extLst>
                    <a:ext uri="{9D8B030D-6E8A-4147-A177-3AD203B41FA5}">
                      <a16:colId xmlns:a16="http://schemas.microsoft.com/office/drawing/2014/main" val="2371528902"/>
                    </a:ext>
                  </a:extLst>
                </a:gridCol>
                <a:gridCol w="1005860">
                  <a:extLst>
                    <a:ext uri="{9D8B030D-6E8A-4147-A177-3AD203B41FA5}">
                      <a16:colId xmlns:a16="http://schemas.microsoft.com/office/drawing/2014/main" val="20003"/>
                    </a:ext>
                  </a:extLst>
                </a:gridCol>
                <a:gridCol w="1005860">
                  <a:extLst>
                    <a:ext uri="{9D8B030D-6E8A-4147-A177-3AD203B41FA5}">
                      <a16:colId xmlns:a16="http://schemas.microsoft.com/office/drawing/2014/main" val="3128321780"/>
                    </a:ext>
                  </a:extLst>
                </a:gridCol>
              </a:tblGrid>
              <a:tr h="370840">
                <a:tc gridSpan="10">
                  <a:txBody>
                    <a:bodyPr/>
                    <a:lstStyle/>
                    <a:p>
                      <a:pPr algn="ctr"/>
                      <a:r>
                        <a:rPr kumimoji="1" lang="en-US" altLang="ja-JP" b="1" dirty="0"/>
                        <a:t>2025</a:t>
                      </a:r>
                      <a:r>
                        <a:rPr kumimoji="1" lang="ja-JP" altLang="en-US" b="1" dirty="0"/>
                        <a:t>年</a:t>
                      </a:r>
                      <a:r>
                        <a:rPr kumimoji="1" lang="en-US" altLang="ja-JP" b="1" dirty="0"/>
                        <a:t>8</a:t>
                      </a:r>
                      <a:r>
                        <a:rPr kumimoji="1" lang="ja-JP" altLang="en-US" b="1" dirty="0"/>
                        <a:t>月</a:t>
                      </a:r>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tc hMerge="1">
                  <a:txBody>
                    <a:bodyPr/>
                    <a:lstStyle/>
                    <a:p>
                      <a:pPr algn="ctr"/>
                      <a:endParaRPr kumimoji="1" lang="ja-JP" altLang="en-US" b="1" dirty="0"/>
                    </a:p>
                  </a:txBody>
                  <a:tcPr/>
                </a:tc>
                <a:extLst>
                  <a:ext uri="{0D108BD9-81ED-4DB2-BD59-A6C34878D82A}">
                    <a16:rowId xmlns:a16="http://schemas.microsoft.com/office/drawing/2014/main" val="10000"/>
                  </a:ext>
                </a:extLst>
              </a:tr>
              <a:tr h="370840">
                <a:tc>
                  <a:txBody>
                    <a:bodyPr/>
                    <a:lstStyle/>
                    <a:p>
                      <a:pPr algn="ctr"/>
                      <a:r>
                        <a:rPr kumimoji="1" lang="en-US" altLang="ja-JP" b="1" dirty="0"/>
                        <a:t>9</a:t>
                      </a:r>
                    </a:p>
                  </a:txBody>
                  <a:tcPr/>
                </a:tc>
                <a:tc>
                  <a:txBody>
                    <a:bodyPr/>
                    <a:lstStyle/>
                    <a:p>
                      <a:pPr algn="ctr"/>
                      <a:r>
                        <a:rPr kumimoji="1" lang="en-US" altLang="ja-JP" b="1" dirty="0">
                          <a:solidFill>
                            <a:srgbClr val="FF0000"/>
                          </a:solidFill>
                        </a:rPr>
                        <a:t>10</a:t>
                      </a:r>
                    </a:p>
                  </a:txBody>
                  <a:tcPr>
                    <a:solidFill>
                      <a:schemeClr val="accent4">
                        <a:lumMod val="40000"/>
                        <a:lumOff val="60000"/>
                      </a:schemeClr>
                    </a:solidFill>
                  </a:tcPr>
                </a:tc>
                <a:tc>
                  <a:txBody>
                    <a:bodyPr/>
                    <a:lstStyle/>
                    <a:p>
                      <a:pPr algn="ctr"/>
                      <a:r>
                        <a:rPr kumimoji="1" lang="en-US" altLang="ja-JP" b="1" dirty="0">
                          <a:solidFill>
                            <a:srgbClr val="FF0000"/>
                          </a:solidFill>
                        </a:rPr>
                        <a:t>11</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chemeClr val="tx1"/>
                          </a:solidFill>
                        </a:rPr>
                        <a:t>12</a:t>
                      </a:r>
                      <a:endParaRPr kumimoji="1" lang="ja-JP" altLang="en-US" b="1" dirty="0">
                        <a:solidFill>
                          <a:schemeClr val="tx1"/>
                        </a:solidFill>
                      </a:endParaRPr>
                    </a:p>
                  </a:txBody>
                  <a:tcPr>
                    <a:noFill/>
                  </a:tcPr>
                </a:tc>
                <a:tc>
                  <a:txBody>
                    <a:bodyPr/>
                    <a:lstStyle/>
                    <a:p>
                      <a:pPr algn="ctr"/>
                      <a:r>
                        <a:rPr kumimoji="1" lang="en-US" altLang="ja-JP" b="1" dirty="0">
                          <a:solidFill>
                            <a:srgbClr val="FF0000"/>
                          </a:solidFill>
                        </a:rPr>
                        <a:t>13</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14</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15</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16</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17</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chemeClr val="tx1"/>
                          </a:solidFill>
                        </a:rPr>
                        <a:t>18</a:t>
                      </a:r>
                    </a:p>
                  </a:txBody>
                  <a:tcPr>
                    <a:noFill/>
                  </a:tcPr>
                </a:tc>
                <a:extLst>
                  <a:ext uri="{0D108BD9-81ED-4DB2-BD59-A6C34878D82A}">
                    <a16:rowId xmlns:a16="http://schemas.microsoft.com/office/drawing/2014/main" val="10001"/>
                  </a:ext>
                </a:extLst>
              </a:tr>
              <a:tr h="370840">
                <a:tc>
                  <a:txBody>
                    <a:bodyPr/>
                    <a:lstStyle/>
                    <a:p>
                      <a:pPr algn="ctr"/>
                      <a:r>
                        <a:rPr kumimoji="1" lang="ja-JP" altLang="en-US" b="1" dirty="0"/>
                        <a:t>土</a:t>
                      </a:r>
                    </a:p>
                  </a:txBody>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rgbClr val="FF0000"/>
                          </a:solidFill>
                        </a:rPr>
                        <a:t>月</a:t>
                      </a:r>
                    </a:p>
                  </a:txBody>
                  <a:tcPr>
                    <a:solidFill>
                      <a:schemeClr val="accent4">
                        <a:lumMod val="40000"/>
                        <a:lumOff val="60000"/>
                      </a:schemeClr>
                    </a:solidFill>
                  </a:tcPr>
                </a:tc>
                <a:tc>
                  <a:txBody>
                    <a:bodyPr/>
                    <a:lstStyle/>
                    <a:p>
                      <a:pPr algn="ctr"/>
                      <a:r>
                        <a:rPr kumimoji="1" lang="ja-JP" altLang="en-US" b="1" dirty="0">
                          <a:solidFill>
                            <a:schemeClr val="tx1"/>
                          </a:solidFill>
                        </a:rPr>
                        <a:t>火</a:t>
                      </a:r>
                    </a:p>
                  </a:txBody>
                  <a:tcPr>
                    <a:noFill/>
                  </a:tcPr>
                </a:tc>
                <a:tc>
                  <a:txBody>
                    <a:bodyPr/>
                    <a:lstStyle/>
                    <a:p>
                      <a:pPr algn="ctr"/>
                      <a:r>
                        <a:rPr kumimoji="1" lang="ja-JP" altLang="en-US" b="1" dirty="0">
                          <a:solidFill>
                            <a:srgbClr val="FF0000"/>
                          </a:solidFill>
                        </a:rPr>
                        <a:t>水</a:t>
                      </a:r>
                    </a:p>
                  </a:txBody>
                  <a:tcPr>
                    <a:solidFill>
                      <a:schemeClr val="accent4">
                        <a:lumMod val="40000"/>
                        <a:lumOff val="60000"/>
                      </a:schemeClr>
                    </a:solidFill>
                  </a:tcPr>
                </a:tc>
                <a:tc>
                  <a:txBody>
                    <a:bodyPr/>
                    <a:lstStyle/>
                    <a:p>
                      <a:pPr algn="ctr"/>
                      <a:r>
                        <a:rPr kumimoji="1" lang="ja-JP" altLang="en-US" b="1" dirty="0">
                          <a:solidFill>
                            <a:srgbClr val="FF0000"/>
                          </a:solidFill>
                        </a:rPr>
                        <a:t>木</a:t>
                      </a:r>
                    </a:p>
                  </a:txBody>
                  <a:tcPr>
                    <a:solidFill>
                      <a:schemeClr val="accent4">
                        <a:lumMod val="40000"/>
                        <a:lumOff val="60000"/>
                      </a:schemeClr>
                    </a:solidFill>
                  </a:tcPr>
                </a:tc>
                <a:tc>
                  <a:txBody>
                    <a:bodyPr/>
                    <a:lstStyle/>
                    <a:p>
                      <a:pPr algn="ctr"/>
                      <a:r>
                        <a:rPr kumimoji="1" lang="ja-JP" altLang="en-US" b="1" dirty="0">
                          <a:solidFill>
                            <a:srgbClr val="FF0000"/>
                          </a:solidFill>
                        </a:rPr>
                        <a:t>金</a:t>
                      </a:r>
                    </a:p>
                  </a:txBody>
                  <a:tcPr>
                    <a:solidFill>
                      <a:schemeClr val="accent4">
                        <a:lumMod val="40000"/>
                        <a:lumOff val="60000"/>
                      </a:schemeClr>
                    </a:solidFill>
                  </a:tcPr>
                </a:tc>
                <a:tc>
                  <a:txBody>
                    <a:bodyPr/>
                    <a:lstStyle/>
                    <a:p>
                      <a:pPr algn="ctr"/>
                      <a:r>
                        <a:rPr kumimoji="1" lang="ja-JP" altLang="en-US" b="1" dirty="0">
                          <a:solidFill>
                            <a:srgbClr val="FF0000"/>
                          </a:solidFill>
                        </a:rPr>
                        <a:t>土</a:t>
                      </a:r>
                    </a:p>
                  </a:txBody>
                  <a:tcPr>
                    <a:solidFill>
                      <a:schemeClr val="accent4">
                        <a:lumMod val="40000"/>
                        <a:lumOff val="60000"/>
                      </a:schemeClr>
                    </a:solidFill>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chemeClr val="tx1"/>
                          </a:solidFill>
                        </a:rPr>
                        <a:t>月</a:t>
                      </a:r>
                    </a:p>
                  </a:txBody>
                  <a:tcPr>
                    <a:noFill/>
                  </a:tcPr>
                </a:tc>
                <a:extLst>
                  <a:ext uri="{0D108BD9-81ED-4DB2-BD59-A6C34878D82A}">
                    <a16:rowId xmlns:a16="http://schemas.microsoft.com/office/drawing/2014/main" val="10002"/>
                  </a:ext>
                </a:extLst>
              </a:tr>
              <a:tr h="370840">
                <a:tc>
                  <a:txBody>
                    <a:bodyPr/>
                    <a:lstStyle/>
                    <a:p>
                      <a:pPr algn="ctr"/>
                      <a:r>
                        <a:rPr kumimoji="1" lang="ja-JP" altLang="en-US" b="1" dirty="0"/>
                        <a:t>営業</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endParaRPr kumimoji="1" lang="en-US" altLang="ja-JP" b="1" dirty="0">
                        <a:solidFill>
                          <a:srgbClr val="FF0000"/>
                        </a:solidFill>
                      </a:endParaRPr>
                    </a:p>
                  </a:txBody>
                  <a:tcPr>
                    <a:solidFill>
                      <a:schemeClr val="accent4">
                        <a:lumMod val="40000"/>
                        <a:lumOff val="60000"/>
                      </a:schemeClr>
                    </a:solidFill>
                  </a:tcPr>
                </a:tc>
                <a:tc>
                  <a:txBody>
                    <a:bodyPr/>
                    <a:lstStyle/>
                    <a:p>
                      <a:pPr algn="ctr"/>
                      <a:r>
                        <a:rPr kumimoji="1" lang="ja-JP" altLang="en-US" b="1" dirty="0">
                          <a:solidFill>
                            <a:srgbClr val="FF0000"/>
                          </a:solidFill>
                        </a:rPr>
                        <a:t>休業</a:t>
                      </a:r>
                      <a:endParaRPr kumimoji="1" lang="en-US" altLang="ja-JP" b="1" dirty="0">
                        <a:solidFill>
                          <a:srgbClr val="FF0000"/>
                        </a:solidFill>
                      </a:endParaRPr>
                    </a:p>
                  </a:txBody>
                  <a:tcPr>
                    <a:solidFill>
                      <a:schemeClr val="accent4">
                        <a:lumMod val="40000"/>
                        <a:lumOff val="60000"/>
                      </a:schemeClr>
                    </a:solidFill>
                  </a:tcPr>
                </a:tc>
                <a:tc>
                  <a:txBody>
                    <a:bodyPr/>
                    <a:lstStyle/>
                    <a:p>
                      <a:pPr algn="ctr"/>
                      <a:r>
                        <a:rPr kumimoji="1" lang="ja-JP" altLang="en-US" b="1" dirty="0">
                          <a:solidFill>
                            <a:schemeClr val="tx1"/>
                          </a:solidFill>
                        </a:rPr>
                        <a:t>営業</a:t>
                      </a:r>
                      <a:endParaRPr kumimoji="1" lang="en-US" altLang="ja-JP" b="1" dirty="0">
                        <a:solidFill>
                          <a:schemeClr val="tx1"/>
                        </a:solidFill>
                      </a:endParaRPr>
                    </a:p>
                  </a:txBody>
                  <a:tcPr>
                    <a:no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endParaRPr kumimoji="1" lang="en-US" altLang="ja-JP" b="1" dirty="0">
                        <a:solidFill>
                          <a:srgbClr val="FF0000"/>
                        </a:solidFill>
                      </a:endParaRP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a:solidFill>
                            <a:srgbClr val="FF0000"/>
                          </a:solidFill>
                        </a:rPr>
                        <a:t>休業</a:t>
                      </a:r>
                      <a:endParaRPr kumimoji="1" lang="en-US" altLang="ja-JP" b="1" dirty="0">
                        <a:solidFill>
                          <a:srgbClr val="FF0000"/>
                        </a:solidFill>
                      </a:endParaRP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chemeClr val="tx1"/>
                          </a:solidFill>
                        </a:rPr>
                        <a:t>営業</a:t>
                      </a:r>
                    </a:p>
                  </a:txBody>
                  <a:tcPr>
                    <a:noFill/>
                  </a:tcPr>
                </a:tc>
                <a:extLst>
                  <a:ext uri="{0D108BD9-81ED-4DB2-BD59-A6C34878D82A}">
                    <a16:rowId xmlns:a16="http://schemas.microsoft.com/office/drawing/2014/main" val="10003"/>
                  </a:ext>
                </a:extLst>
              </a:tr>
            </a:tbl>
          </a:graphicData>
        </a:graphic>
      </p:graphicFrame>
      <p:sp>
        <p:nvSpPr>
          <p:cNvPr id="9" name="正方形/長方形 8">
            <a:extLst>
              <a:ext uri="{FF2B5EF4-FFF2-40B4-BE49-F238E27FC236}">
                <a16:creationId xmlns:a16="http://schemas.microsoft.com/office/drawing/2014/main" id="{01CE0958-4E9B-CA47-D2B2-0951085E5599}"/>
              </a:ext>
            </a:extLst>
          </p:cNvPr>
          <p:cNvSpPr/>
          <p:nvPr/>
        </p:nvSpPr>
        <p:spPr>
          <a:xfrm>
            <a:off x="238539" y="226146"/>
            <a:ext cx="11668539" cy="6424036"/>
          </a:xfrm>
          <a:prstGeom prst="rect">
            <a:avLst/>
          </a:prstGeom>
          <a:noFill/>
          <a:ln w="130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94BF20D-4B4C-50D7-9138-AE7611BE95A5}"/>
              </a:ext>
            </a:extLst>
          </p:cNvPr>
          <p:cNvSpPr txBox="1"/>
          <p:nvPr/>
        </p:nvSpPr>
        <p:spPr>
          <a:xfrm>
            <a:off x="4915887" y="5947037"/>
            <a:ext cx="2973860" cy="369332"/>
          </a:xfrm>
          <a:prstGeom prst="rect">
            <a:avLst/>
          </a:prstGeom>
          <a:noFill/>
        </p:spPr>
        <p:txBody>
          <a:bodyPr wrap="square" rtlCol="0">
            <a:spAutoFit/>
          </a:bodyPr>
          <a:lstStyle/>
          <a:p>
            <a:r>
              <a:rPr kumimoji="1" lang="ja-JP" altLang="en-US" dirty="0"/>
              <a:t>株式会社東洋トラスト特機</a:t>
            </a:r>
          </a:p>
        </p:txBody>
      </p:sp>
      <p:pic>
        <p:nvPicPr>
          <p:cNvPr id="13" name="図 12">
            <a:extLst>
              <a:ext uri="{FF2B5EF4-FFF2-40B4-BE49-F238E27FC236}">
                <a16:creationId xmlns:a16="http://schemas.microsoft.com/office/drawing/2014/main" id="{76ABF42C-746E-4FD2-590B-9397124065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1927" y="5835634"/>
            <a:ext cx="593960" cy="592138"/>
          </a:xfrm>
          <a:prstGeom prst="rect">
            <a:avLst/>
          </a:prstGeom>
        </p:spPr>
      </p:pic>
      <p:sp>
        <p:nvSpPr>
          <p:cNvPr id="2" name="テキスト ボックス 1">
            <a:extLst>
              <a:ext uri="{FF2B5EF4-FFF2-40B4-BE49-F238E27FC236}">
                <a16:creationId xmlns:a16="http://schemas.microsoft.com/office/drawing/2014/main" id="{B5395786-825E-2CA4-0330-6364B14760B3}"/>
              </a:ext>
            </a:extLst>
          </p:cNvPr>
          <p:cNvSpPr txBox="1"/>
          <p:nvPr/>
        </p:nvSpPr>
        <p:spPr>
          <a:xfrm>
            <a:off x="1288473" y="5164854"/>
            <a:ext cx="9836727" cy="646331"/>
          </a:xfrm>
          <a:prstGeom prst="rect">
            <a:avLst/>
          </a:prstGeom>
          <a:noFill/>
        </p:spPr>
        <p:txBody>
          <a:bodyPr wrap="square" rtlCol="0">
            <a:spAutoFit/>
          </a:bodyPr>
          <a:lstStyle/>
          <a:p>
            <a:r>
              <a:rPr kumimoji="1" lang="ja-JP" altLang="en-US" dirty="0"/>
              <a:t>休業期間中に頂きました</a:t>
            </a:r>
            <a:r>
              <a:rPr kumimoji="1" lang="en-US" altLang="ja-JP" dirty="0"/>
              <a:t>FAX</a:t>
            </a:r>
            <a:r>
              <a:rPr kumimoji="1" lang="ja-JP" altLang="en-US" dirty="0"/>
              <a:t>・メール等のお問い合わせご返答につきましては、</a:t>
            </a:r>
            <a:r>
              <a:rPr kumimoji="1" lang="en-US" altLang="ja-JP" dirty="0"/>
              <a:t>8</a:t>
            </a:r>
            <a:r>
              <a:rPr kumimoji="1" lang="ja-JP" altLang="en-US" dirty="0"/>
              <a:t>月</a:t>
            </a:r>
            <a:r>
              <a:rPr kumimoji="1" lang="en-US" altLang="ja-JP" dirty="0"/>
              <a:t>18</a:t>
            </a:r>
            <a:r>
              <a:rPr kumimoji="1" lang="ja-JP" altLang="en-US" dirty="0"/>
              <a:t>日</a:t>
            </a:r>
            <a:r>
              <a:rPr kumimoji="1" lang="en-US" altLang="ja-JP" dirty="0"/>
              <a:t>(</a:t>
            </a:r>
            <a:r>
              <a:rPr lang="ja-JP" altLang="en-US" dirty="0"/>
              <a:t>月</a:t>
            </a:r>
            <a:r>
              <a:rPr kumimoji="1" lang="en-US" altLang="ja-JP" dirty="0"/>
              <a:t>)</a:t>
            </a:r>
            <a:r>
              <a:rPr kumimoji="1" lang="ja-JP" altLang="en-US" dirty="0"/>
              <a:t>以降順次行ってまいります。ご返答までに少しお時間を頂く場合がございますことを予めご了承ください。</a:t>
            </a:r>
          </a:p>
        </p:txBody>
      </p:sp>
    </p:spTree>
    <p:extLst>
      <p:ext uri="{BB962C8B-B14F-4D97-AF65-F5344CB8AC3E}">
        <p14:creationId xmlns:p14="http://schemas.microsoft.com/office/powerpoint/2010/main" val="26832935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146</Words>
  <Application>Microsoft Office PowerPoint</Application>
  <PresentationFormat>ワイド画面</PresentationFormat>
  <Paragraphs>39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夏期休業のお知らせ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夏期休業のお知らせ</dc:title>
  <dc:creator>toyo-06</dc:creator>
  <cp:lastModifiedBy>toyo-06</cp:lastModifiedBy>
  <cp:revision>18</cp:revision>
  <cp:lastPrinted>2023-07-18T07:51:46Z</cp:lastPrinted>
  <dcterms:created xsi:type="dcterms:W3CDTF">2023-07-18T07:39:40Z</dcterms:created>
  <dcterms:modified xsi:type="dcterms:W3CDTF">2025-07-28T00:10:09Z</dcterms:modified>
</cp:coreProperties>
</file>