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7" autoAdjust="0"/>
    <p:restoredTop sz="94660"/>
  </p:normalViewPr>
  <p:slideViewPr>
    <p:cSldViewPr snapToGrid="0">
      <p:cViewPr varScale="1">
        <p:scale>
          <a:sx n="110" d="100"/>
          <a:sy n="110" d="100"/>
        </p:scale>
        <p:origin x="34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2025/4/19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3427093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2025/4/19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616033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2025/4/19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3374070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2025/4/19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1710426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2025/4/19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1383006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3B7A83-7A03-4678-9CFF-F717D64061A2}" type="datetimeFigureOut">
              <a:rPr kumimoji="1" lang="ja-JP" altLang="en-US" smtClean="0"/>
              <a:t>2025/4/19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121489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F3B7A83-7A03-4678-9CFF-F717D64061A2}" type="datetimeFigureOut">
              <a:rPr kumimoji="1" lang="ja-JP" altLang="en-US" smtClean="0"/>
              <a:t>2025/4/19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301031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3B7A83-7A03-4678-9CFF-F717D64061A2}" type="datetimeFigureOut">
              <a:rPr kumimoji="1" lang="ja-JP" altLang="en-US" smtClean="0"/>
              <a:t>2025/4/19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1488515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F3B7A83-7A03-4678-9CFF-F717D64061A2}" type="datetimeFigureOut">
              <a:rPr kumimoji="1" lang="ja-JP" altLang="en-US" smtClean="0"/>
              <a:t>2025/4/19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3323153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F3B7A83-7A03-4678-9CFF-F717D64061A2}" type="datetimeFigureOut">
              <a:rPr kumimoji="1" lang="ja-JP" altLang="en-US" smtClean="0"/>
              <a:t>2025/4/19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2624884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F3B7A83-7A03-4678-9CFF-F717D64061A2}" type="datetimeFigureOut">
              <a:rPr kumimoji="1" lang="ja-JP" altLang="en-US" smtClean="0"/>
              <a:t>2025/4/19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831334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B7A83-7A03-4678-9CFF-F717D64061A2}" type="datetimeFigureOut">
              <a:rPr kumimoji="1" lang="ja-JP" altLang="en-US" smtClean="0"/>
              <a:t>2025/4/19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203264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11F184-2419-12D7-7F59-38D6FEE98505}"/>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33F8B3CD-16AD-5B91-F616-D9E0F83711A3}"/>
              </a:ext>
            </a:extLst>
          </p:cNvPr>
          <p:cNvSpPr>
            <a:spLocks noGrp="1"/>
          </p:cNvSpPr>
          <p:nvPr>
            <p:ph type="title"/>
          </p:nvPr>
        </p:nvSpPr>
        <p:spPr>
          <a:xfrm>
            <a:off x="838200" y="226146"/>
            <a:ext cx="10515600" cy="1325563"/>
          </a:xfrm>
        </p:spPr>
        <p:txBody>
          <a:bodyPr>
            <a:normAutofit/>
          </a:bodyPr>
          <a:lstStyle/>
          <a:p>
            <a:pPr algn="ctr"/>
            <a:r>
              <a:rPr kumimoji="1" lang="ja-JP" altLang="en-US" sz="4800" b="1" dirty="0"/>
              <a:t>ゴールデンウィーク休業のお知らせ</a:t>
            </a:r>
          </a:p>
        </p:txBody>
      </p:sp>
      <p:sp>
        <p:nvSpPr>
          <p:cNvPr id="5" name="コンテンツ プレースホルダー 4">
            <a:extLst>
              <a:ext uri="{FF2B5EF4-FFF2-40B4-BE49-F238E27FC236}">
                <a16:creationId xmlns:a16="http://schemas.microsoft.com/office/drawing/2014/main" id="{174324E1-0357-7310-3E0B-3C31D2EAA3C1}"/>
              </a:ext>
            </a:extLst>
          </p:cNvPr>
          <p:cNvSpPr>
            <a:spLocks noGrp="1"/>
          </p:cNvSpPr>
          <p:nvPr>
            <p:ph idx="1"/>
          </p:nvPr>
        </p:nvSpPr>
        <p:spPr>
          <a:xfrm>
            <a:off x="949037" y="1385456"/>
            <a:ext cx="10515600" cy="3779398"/>
          </a:xfrm>
        </p:spPr>
        <p:txBody>
          <a:bodyPr>
            <a:normAutofit/>
          </a:bodyPr>
          <a:lstStyle/>
          <a:p>
            <a:pPr marL="0" indent="0">
              <a:buNone/>
            </a:pPr>
            <a:r>
              <a:rPr kumimoji="1" lang="ja-JP" altLang="en-US" sz="2400" spc="-150" dirty="0"/>
              <a:t>拝啓　時下</a:t>
            </a:r>
            <a:r>
              <a:rPr lang="ja-JP" altLang="en-US" sz="2400" spc="-150" dirty="0"/>
              <a:t>ますます</a:t>
            </a:r>
            <a:r>
              <a:rPr kumimoji="1" lang="ja-JP" altLang="en-US" sz="2400" spc="-150" dirty="0"/>
              <a:t>ご清栄のことと</a:t>
            </a:r>
            <a:r>
              <a:rPr lang="ja-JP" altLang="en-US" sz="2400" spc="-150" dirty="0"/>
              <a:t>お慶び</a:t>
            </a:r>
            <a:r>
              <a:rPr kumimoji="1" lang="ja-JP" altLang="en-US" sz="2400" spc="-150" dirty="0"/>
              <a:t>申し上げます。</a:t>
            </a:r>
            <a:endParaRPr kumimoji="1" lang="en-US" altLang="ja-JP" sz="2400" spc="-150" dirty="0"/>
          </a:p>
          <a:p>
            <a:pPr marL="0" indent="0">
              <a:buNone/>
            </a:pPr>
            <a:r>
              <a:rPr kumimoji="1" lang="ja-JP" altLang="en-US" sz="2400" spc="-150" dirty="0"/>
              <a:t>平素は格別のご高配を賜り、厚く御礼申し上げます。</a:t>
            </a:r>
            <a:endParaRPr kumimoji="1" lang="en-US" altLang="ja-JP" sz="2400" spc="-150" dirty="0"/>
          </a:p>
          <a:p>
            <a:pPr marL="0" indent="0">
              <a:buNone/>
            </a:pPr>
            <a:r>
              <a:rPr kumimoji="1" lang="ja-JP" altLang="en-US" sz="2400" spc="-150" dirty="0"/>
              <a:t>さて、誠に勝手ではございますが、ゴールデンウィーク期間中の休業を下記のとおり</a:t>
            </a:r>
            <a:endParaRPr kumimoji="1" lang="en-US" altLang="ja-JP" sz="2400" spc="-150" dirty="0"/>
          </a:p>
          <a:p>
            <a:pPr marL="0" indent="0">
              <a:buNone/>
            </a:pPr>
            <a:r>
              <a:rPr kumimoji="1" lang="ja-JP" altLang="en-US" sz="2400" spc="-150" dirty="0"/>
              <a:t>ご案内いたします。</a:t>
            </a:r>
            <a:endParaRPr kumimoji="1" lang="en-US" altLang="ja-JP" sz="2400" spc="-150" dirty="0"/>
          </a:p>
          <a:p>
            <a:pPr marL="0" indent="0">
              <a:buNone/>
            </a:pPr>
            <a:r>
              <a:rPr kumimoji="1" lang="ja-JP" altLang="en-US" sz="2400" spc="-150" dirty="0"/>
              <a:t>期間中ご迷惑をおかけしますが、何卒ご了承の程お願い申し上げます。</a:t>
            </a:r>
            <a:endParaRPr kumimoji="1" lang="en-US" altLang="ja-JP" sz="2400" spc="-150" dirty="0"/>
          </a:p>
          <a:p>
            <a:pPr marL="0" indent="0">
              <a:buNone/>
            </a:pPr>
            <a:endParaRPr kumimoji="1" lang="en-US" altLang="ja-JP" sz="2600" dirty="0"/>
          </a:p>
        </p:txBody>
      </p:sp>
      <p:graphicFrame>
        <p:nvGraphicFramePr>
          <p:cNvPr id="6" name="表 5">
            <a:extLst>
              <a:ext uri="{FF2B5EF4-FFF2-40B4-BE49-F238E27FC236}">
                <a16:creationId xmlns:a16="http://schemas.microsoft.com/office/drawing/2014/main" id="{7058304C-A0CC-850B-7751-5544C59360AD}"/>
              </a:ext>
            </a:extLst>
          </p:cNvPr>
          <p:cNvGraphicFramePr>
            <a:graphicFrameLocks noGrp="1"/>
          </p:cNvGraphicFramePr>
          <p:nvPr>
            <p:extLst>
              <p:ext uri="{D42A27DB-BD31-4B8C-83A1-F6EECF244321}">
                <p14:modId xmlns:p14="http://schemas.microsoft.com/office/powerpoint/2010/main" val="1610543187"/>
              </p:ext>
            </p:extLst>
          </p:nvPr>
        </p:nvGraphicFramePr>
        <p:xfrm>
          <a:off x="949036" y="3602182"/>
          <a:ext cx="10404745" cy="1483360"/>
        </p:xfrm>
        <a:graphic>
          <a:graphicData uri="http://schemas.openxmlformats.org/drawingml/2006/table">
            <a:tbl>
              <a:tblPr firstRow="1" bandRow="1">
                <a:tableStyleId>{5940675A-B579-460E-94D1-54222C63F5DA}</a:tableStyleId>
              </a:tblPr>
              <a:tblGrid>
                <a:gridCol w="800365">
                  <a:extLst>
                    <a:ext uri="{9D8B030D-6E8A-4147-A177-3AD203B41FA5}">
                      <a16:colId xmlns:a16="http://schemas.microsoft.com/office/drawing/2014/main" val="3788728485"/>
                    </a:ext>
                  </a:extLst>
                </a:gridCol>
                <a:gridCol w="800365">
                  <a:extLst>
                    <a:ext uri="{9D8B030D-6E8A-4147-A177-3AD203B41FA5}">
                      <a16:colId xmlns:a16="http://schemas.microsoft.com/office/drawing/2014/main" val="243668114"/>
                    </a:ext>
                  </a:extLst>
                </a:gridCol>
                <a:gridCol w="800365">
                  <a:extLst>
                    <a:ext uri="{9D8B030D-6E8A-4147-A177-3AD203B41FA5}">
                      <a16:colId xmlns:a16="http://schemas.microsoft.com/office/drawing/2014/main" val="2067844340"/>
                    </a:ext>
                  </a:extLst>
                </a:gridCol>
                <a:gridCol w="800365">
                  <a:extLst>
                    <a:ext uri="{9D8B030D-6E8A-4147-A177-3AD203B41FA5}">
                      <a16:colId xmlns:a16="http://schemas.microsoft.com/office/drawing/2014/main" val="872601648"/>
                    </a:ext>
                  </a:extLst>
                </a:gridCol>
                <a:gridCol w="800365">
                  <a:extLst>
                    <a:ext uri="{9D8B030D-6E8A-4147-A177-3AD203B41FA5}">
                      <a16:colId xmlns:a16="http://schemas.microsoft.com/office/drawing/2014/main" val="3047185400"/>
                    </a:ext>
                  </a:extLst>
                </a:gridCol>
                <a:gridCol w="800365">
                  <a:extLst>
                    <a:ext uri="{9D8B030D-6E8A-4147-A177-3AD203B41FA5}">
                      <a16:colId xmlns:a16="http://schemas.microsoft.com/office/drawing/2014/main" val="4225753644"/>
                    </a:ext>
                  </a:extLst>
                </a:gridCol>
                <a:gridCol w="800365">
                  <a:extLst>
                    <a:ext uri="{9D8B030D-6E8A-4147-A177-3AD203B41FA5}">
                      <a16:colId xmlns:a16="http://schemas.microsoft.com/office/drawing/2014/main" val="1986042837"/>
                    </a:ext>
                  </a:extLst>
                </a:gridCol>
                <a:gridCol w="800365">
                  <a:extLst>
                    <a:ext uri="{9D8B030D-6E8A-4147-A177-3AD203B41FA5}">
                      <a16:colId xmlns:a16="http://schemas.microsoft.com/office/drawing/2014/main" val="20000"/>
                    </a:ext>
                  </a:extLst>
                </a:gridCol>
                <a:gridCol w="800365">
                  <a:extLst>
                    <a:ext uri="{9D8B030D-6E8A-4147-A177-3AD203B41FA5}">
                      <a16:colId xmlns:a16="http://schemas.microsoft.com/office/drawing/2014/main" val="20001"/>
                    </a:ext>
                  </a:extLst>
                </a:gridCol>
                <a:gridCol w="800365">
                  <a:extLst>
                    <a:ext uri="{9D8B030D-6E8A-4147-A177-3AD203B41FA5}">
                      <a16:colId xmlns:a16="http://schemas.microsoft.com/office/drawing/2014/main" val="20002"/>
                    </a:ext>
                  </a:extLst>
                </a:gridCol>
                <a:gridCol w="800365">
                  <a:extLst>
                    <a:ext uri="{9D8B030D-6E8A-4147-A177-3AD203B41FA5}">
                      <a16:colId xmlns:a16="http://schemas.microsoft.com/office/drawing/2014/main" val="20003"/>
                    </a:ext>
                  </a:extLst>
                </a:gridCol>
                <a:gridCol w="800365">
                  <a:extLst>
                    <a:ext uri="{9D8B030D-6E8A-4147-A177-3AD203B41FA5}">
                      <a16:colId xmlns:a16="http://schemas.microsoft.com/office/drawing/2014/main" val="20004"/>
                    </a:ext>
                  </a:extLst>
                </a:gridCol>
                <a:gridCol w="800365">
                  <a:extLst>
                    <a:ext uri="{9D8B030D-6E8A-4147-A177-3AD203B41FA5}">
                      <a16:colId xmlns:a16="http://schemas.microsoft.com/office/drawing/2014/main" val="20005"/>
                    </a:ext>
                  </a:extLst>
                </a:gridCol>
              </a:tblGrid>
              <a:tr h="370840">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dirty="0"/>
                        <a:t>2025</a:t>
                      </a:r>
                      <a:r>
                        <a:rPr kumimoji="1" lang="ja-JP" altLang="en-US" b="1" dirty="0"/>
                        <a:t>年</a:t>
                      </a:r>
                      <a:r>
                        <a:rPr kumimoji="1" lang="en-US" altLang="ja-JP" b="1" dirty="0"/>
                        <a:t>4</a:t>
                      </a:r>
                      <a:r>
                        <a:rPr kumimoji="1" lang="ja-JP" altLang="en-US" b="1" dirty="0"/>
                        <a:t>月</a:t>
                      </a:r>
                    </a:p>
                  </a:txBody>
                  <a:tcPr/>
                </a:tc>
                <a:tc hMerge="1">
                  <a:txBody>
                    <a:bodyPr/>
                    <a:lstStyle/>
                    <a:p>
                      <a:endParaRPr kumimoji="1" lang="ja-JP" altLang="en-US"/>
                    </a:p>
                  </a:txBody>
                  <a:tcPr/>
                </a:tc>
                <a:tc hMerge="1">
                  <a:txBody>
                    <a:bodyPr/>
                    <a:lstStyle/>
                    <a:p>
                      <a:pPr algn="ctr"/>
                      <a:endParaRPr kumimoji="1" lang="ja-JP" altLang="en-US" b="1" dirty="0"/>
                    </a:p>
                  </a:txBody>
                  <a:tcPr/>
                </a:tc>
                <a:tc hMerge="1">
                  <a:txBody>
                    <a:bodyPr/>
                    <a:lstStyle/>
                    <a:p>
                      <a:pPr algn="ctr"/>
                      <a:endParaRPr kumimoji="1" lang="ja-JP" altLang="en-US" b="1" dirty="0"/>
                    </a:p>
                  </a:txBody>
                  <a:tcPr/>
                </a:tc>
                <a:tc hMerge="1">
                  <a:txBody>
                    <a:bodyPr/>
                    <a:lstStyle/>
                    <a:p>
                      <a:pPr algn="ctr"/>
                      <a:endParaRPr kumimoji="1" lang="ja-JP" altLang="en-US" b="1" dirty="0"/>
                    </a:p>
                  </a:txBody>
                  <a:tcPr/>
                </a:tc>
                <a:tc hMerge="1">
                  <a:txBody>
                    <a:bodyPr/>
                    <a:lstStyle/>
                    <a:p>
                      <a:pPr algn="ctr"/>
                      <a:endParaRPr kumimoji="1" lang="ja-JP" altLang="en-US" b="1" dirty="0"/>
                    </a:p>
                  </a:txBody>
                  <a:tcPr/>
                </a:tc>
                <a:tc gridSpan="7">
                  <a:txBody>
                    <a:bodyPr/>
                    <a:lstStyle/>
                    <a:p>
                      <a:pPr algn="ctr"/>
                      <a:r>
                        <a:rPr kumimoji="1" lang="en-US" altLang="ja-JP" b="1" dirty="0"/>
                        <a:t>2025</a:t>
                      </a:r>
                      <a:r>
                        <a:rPr kumimoji="1" lang="ja-JP" altLang="en-US" b="1" dirty="0"/>
                        <a:t>年</a:t>
                      </a:r>
                      <a:r>
                        <a:rPr kumimoji="1" lang="en-US" altLang="ja-JP" b="1" dirty="0"/>
                        <a:t>5</a:t>
                      </a:r>
                      <a:r>
                        <a:rPr kumimoji="1" lang="ja-JP" altLang="en-US" b="1" dirty="0"/>
                        <a:t>月</a:t>
                      </a:r>
                    </a:p>
                  </a:txBody>
                  <a:tcPr/>
                </a:tc>
                <a:tc hMerge="1">
                  <a:txBody>
                    <a:bodyPr/>
                    <a:lstStyle/>
                    <a:p>
                      <a:endParaRPr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0000"/>
                  </a:ext>
                </a:extLst>
              </a:tr>
              <a:tr h="370840">
                <a:tc>
                  <a:txBody>
                    <a:bodyPr/>
                    <a:lstStyle/>
                    <a:p>
                      <a:pPr algn="ctr"/>
                      <a:r>
                        <a:rPr kumimoji="1" lang="en-US" altLang="ja-JP" b="1" dirty="0">
                          <a:solidFill>
                            <a:schemeClr val="tx1"/>
                          </a:solidFill>
                        </a:rPr>
                        <a:t>25</a:t>
                      </a:r>
                    </a:p>
                  </a:txBody>
                  <a:tcPr>
                    <a:noFill/>
                  </a:tcPr>
                </a:tc>
                <a:tc>
                  <a:txBody>
                    <a:bodyPr/>
                    <a:lstStyle/>
                    <a:p>
                      <a:pPr algn="ctr"/>
                      <a:r>
                        <a:rPr kumimoji="1" lang="en-US" altLang="ja-JP" b="1" dirty="0">
                          <a:solidFill>
                            <a:srgbClr val="FF0000"/>
                          </a:solidFill>
                        </a:rPr>
                        <a:t>26</a:t>
                      </a:r>
                    </a:p>
                  </a:txBody>
                  <a:tcPr>
                    <a:solidFill>
                      <a:schemeClr val="accent4">
                        <a:lumMod val="40000"/>
                        <a:lumOff val="60000"/>
                      </a:schemeClr>
                    </a:solidFill>
                  </a:tcPr>
                </a:tc>
                <a:tc>
                  <a:txBody>
                    <a:bodyPr/>
                    <a:lstStyle/>
                    <a:p>
                      <a:pPr algn="ctr"/>
                      <a:r>
                        <a:rPr kumimoji="1" lang="en-US" altLang="ja-JP" b="1" dirty="0">
                          <a:solidFill>
                            <a:srgbClr val="FF0000"/>
                          </a:solidFill>
                        </a:rPr>
                        <a:t>27</a:t>
                      </a:r>
                    </a:p>
                  </a:txBody>
                  <a:tcPr>
                    <a:solidFill>
                      <a:schemeClr val="accent4">
                        <a:lumMod val="40000"/>
                        <a:lumOff val="60000"/>
                      </a:schemeClr>
                    </a:solidFill>
                  </a:tcPr>
                </a:tc>
                <a:tc>
                  <a:txBody>
                    <a:bodyPr/>
                    <a:lstStyle/>
                    <a:p>
                      <a:pPr algn="ctr"/>
                      <a:r>
                        <a:rPr kumimoji="1" lang="en-US" altLang="ja-JP" b="1" dirty="0">
                          <a:solidFill>
                            <a:srgbClr val="FF0000"/>
                          </a:solidFill>
                        </a:rPr>
                        <a:t>28</a:t>
                      </a:r>
                    </a:p>
                  </a:txBody>
                  <a:tcPr>
                    <a:solidFill>
                      <a:schemeClr val="accent4">
                        <a:lumMod val="40000"/>
                        <a:lumOff val="60000"/>
                      </a:schemeClr>
                    </a:solidFill>
                  </a:tcPr>
                </a:tc>
                <a:tc>
                  <a:txBody>
                    <a:bodyPr/>
                    <a:lstStyle/>
                    <a:p>
                      <a:pPr algn="ctr"/>
                      <a:r>
                        <a:rPr kumimoji="1" lang="en-US" altLang="ja-JP" b="1" dirty="0">
                          <a:solidFill>
                            <a:srgbClr val="FF0000"/>
                          </a:solidFill>
                        </a:rPr>
                        <a:t>29</a:t>
                      </a:r>
                    </a:p>
                  </a:txBody>
                  <a:tcPr>
                    <a:solidFill>
                      <a:schemeClr val="accent4">
                        <a:lumMod val="40000"/>
                        <a:lumOff val="60000"/>
                      </a:schemeClr>
                    </a:solidFill>
                  </a:tcPr>
                </a:tc>
                <a:tc>
                  <a:txBody>
                    <a:bodyPr/>
                    <a:lstStyle/>
                    <a:p>
                      <a:pPr algn="ctr"/>
                      <a:r>
                        <a:rPr kumimoji="1" lang="en-US" altLang="ja-JP" b="1" dirty="0"/>
                        <a:t>30</a:t>
                      </a:r>
                    </a:p>
                  </a:txBody>
                  <a:tcPr/>
                </a:tc>
                <a:tc>
                  <a:txBody>
                    <a:bodyPr/>
                    <a:lstStyle/>
                    <a:p>
                      <a:pPr algn="ctr"/>
                      <a:r>
                        <a:rPr kumimoji="1" lang="en-US" altLang="ja-JP" b="1" dirty="0"/>
                        <a:t>1</a:t>
                      </a:r>
                    </a:p>
                  </a:txBody>
                  <a:tcPr/>
                </a:tc>
                <a:tc>
                  <a:txBody>
                    <a:bodyPr/>
                    <a:lstStyle/>
                    <a:p>
                      <a:pPr algn="ctr"/>
                      <a:r>
                        <a:rPr kumimoji="1" lang="en-US" altLang="ja-JP" b="1" dirty="0"/>
                        <a:t>2</a:t>
                      </a:r>
                    </a:p>
                  </a:txBody>
                  <a:tcPr/>
                </a:tc>
                <a:tc>
                  <a:txBody>
                    <a:bodyPr/>
                    <a:lstStyle/>
                    <a:p>
                      <a:pPr algn="ctr"/>
                      <a:r>
                        <a:rPr kumimoji="1" lang="en-US" altLang="ja-JP" b="1" dirty="0">
                          <a:solidFill>
                            <a:srgbClr val="FF0000"/>
                          </a:solidFill>
                        </a:rPr>
                        <a:t>3</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4</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5</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6</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chemeClr val="tx1"/>
                          </a:solidFill>
                        </a:rPr>
                        <a:t>7</a:t>
                      </a:r>
                      <a:endParaRPr kumimoji="1" lang="ja-JP" altLang="en-US" b="1" dirty="0">
                        <a:solidFill>
                          <a:schemeClr val="tx1"/>
                        </a:solidFill>
                      </a:endParaRPr>
                    </a:p>
                  </a:txBody>
                  <a:tcPr/>
                </a:tc>
                <a:extLst>
                  <a:ext uri="{0D108BD9-81ED-4DB2-BD59-A6C34878D82A}">
                    <a16:rowId xmlns:a16="http://schemas.microsoft.com/office/drawing/2014/main" val="10001"/>
                  </a:ext>
                </a:extLst>
              </a:tr>
              <a:tr h="370840">
                <a:tc>
                  <a:txBody>
                    <a:bodyPr/>
                    <a:lstStyle/>
                    <a:p>
                      <a:pPr algn="ctr"/>
                      <a:r>
                        <a:rPr kumimoji="1" lang="ja-JP" altLang="en-US" b="1" dirty="0">
                          <a:solidFill>
                            <a:schemeClr val="tx1"/>
                          </a:solidFill>
                        </a:rPr>
                        <a:t>金</a:t>
                      </a:r>
                    </a:p>
                  </a:txBody>
                  <a:tcPr>
                    <a:noFill/>
                  </a:tcPr>
                </a:tc>
                <a:tc>
                  <a:txBody>
                    <a:bodyPr/>
                    <a:lstStyle/>
                    <a:p>
                      <a:pPr algn="ctr"/>
                      <a:r>
                        <a:rPr kumimoji="1" lang="ja-JP" altLang="en-US" b="1" dirty="0">
                          <a:solidFill>
                            <a:srgbClr val="FF0000"/>
                          </a:solidFill>
                        </a:rPr>
                        <a:t>土</a:t>
                      </a:r>
                    </a:p>
                  </a:txBody>
                  <a:tcPr>
                    <a:solidFill>
                      <a:schemeClr val="accent4">
                        <a:lumMod val="40000"/>
                        <a:lumOff val="60000"/>
                      </a:schemeClr>
                    </a:solidFill>
                  </a:tcPr>
                </a:tc>
                <a:tc>
                  <a:txBody>
                    <a:bodyPr/>
                    <a:lstStyle/>
                    <a:p>
                      <a:pPr algn="ctr"/>
                      <a:r>
                        <a:rPr kumimoji="1" lang="ja-JP" altLang="en-US" b="1" dirty="0">
                          <a:solidFill>
                            <a:srgbClr val="FF0000"/>
                          </a:solidFill>
                        </a:rPr>
                        <a:t>日</a:t>
                      </a:r>
                    </a:p>
                  </a:txBody>
                  <a:tcPr>
                    <a:solidFill>
                      <a:schemeClr val="accent4">
                        <a:lumMod val="40000"/>
                        <a:lumOff val="60000"/>
                      </a:schemeClr>
                    </a:solidFill>
                  </a:tcPr>
                </a:tc>
                <a:tc>
                  <a:txBody>
                    <a:bodyPr/>
                    <a:lstStyle/>
                    <a:p>
                      <a:pPr algn="ctr"/>
                      <a:r>
                        <a:rPr kumimoji="1" lang="ja-JP" altLang="en-US" b="1" dirty="0">
                          <a:solidFill>
                            <a:srgbClr val="FF0000"/>
                          </a:solidFill>
                        </a:rPr>
                        <a:t>月</a:t>
                      </a:r>
                    </a:p>
                  </a:txBody>
                  <a:tcPr>
                    <a:solidFill>
                      <a:schemeClr val="accent4">
                        <a:lumMod val="40000"/>
                        <a:lumOff val="60000"/>
                      </a:schemeClr>
                    </a:solidFill>
                  </a:tcPr>
                </a:tc>
                <a:tc>
                  <a:txBody>
                    <a:bodyPr/>
                    <a:lstStyle/>
                    <a:p>
                      <a:pPr algn="ctr"/>
                      <a:r>
                        <a:rPr kumimoji="1" lang="ja-JP" altLang="en-US" b="1" dirty="0">
                          <a:solidFill>
                            <a:srgbClr val="FF0000"/>
                          </a:solidFill>
                        </a:rPr>
                        <a:t>火</a:t>
                      </a:r>
                    </a:p>
                  </a:txBody>
                  <a:tcPr>
                    <a:solidFill>
                      <a:schemeClr val="accent4">
                        <a:lumMod val="40000"/>
                        <a:lumOff val="60000"/>
                      </a:schemeClr>
                    </a:solidFill>
                  </a:tcPr>
                </a:tc>
                <a:tc>
                  <a:txBody>
                    <a:bodyPr/>
                    <a:lstStyle/>
                    <a:p>
                      <a:pPr algn="ctr"/>
                      <a:r>
                        <a:rPr kumimoji="1" lang="ja-JP" altLang="en-US" b="1" dirty="0"/>
                        <a:t>水</a:t>
                      </a:r>
                    </a:p>
                  </a:txBody>
                  <a:tcPr/>
                </a:tc>
                <a:tc>
                  <a:txBody>
                    <a:bodyPr/>
                    <a:lstStyle/>
                    <a:p>
                      <a:pPr algn="ctr"/>
                      <a:r>
                        <a:rPr kumimoji="1" lang="ja-JP" altLang="en-US" b="1" dirty="0"/>
                        <a:t>木</a:t>
                      </a:r>
                    </a:p>
                  </a:txBody>
                  <a:tcPr/>
                </a:tc>
                <a:tc>
                  <a:txBody>
                    <a:bodyPr/>
                    <a:lstStyle/>
                    <a:p>
                      <a:pPr algn="ctr"/>
                      <a:r>
                        <a:rPr kumimoji="1" lang="ja-JP" altLang="en-US" b="1" dirty="0"/>
                        <a:t>金</a:t>
                      </a:r>
                    </a:p>
                  </a:txBody>
                  <a:tcPr/>
                </a:tc>
                <a:tc>
                  <a:txBody>
                    <a:bodyPr/>
                    <a:lstStyle/>
                    <a:p>
                      <a:pPr algn="ctr"/>
                      <a:r>
                        <a:rPr kumimoji="1" lang="ja-JP" altLang="en-US" b="1" dirty="0">
                          <a:solidFill>
                            <a:srgbClr val="FF0000"/>
                          </a:solidFill>
                        </a:rPr>
                        <a:t>土</a:t>
                      </a:r>
                    </a:p>
                  </a:txBody>
                  <a:tcPr>
                    <a:solidFill>
                      <a:schemeClr val="accent4">
                        <a:lumMod val="40000"/>
                        <a:lumOff val="60000"/>
                      </a:schemeClr>
                    </a:solidFill>
                  </a:tcPr>
                </a:tc>
                <a:tc>
                  <a:txBody>
                    <a:bodyPr/>
                    <a:lstStyle/>
                    <a:p>
                      <a:pPr algn="ctr"/>
                      <a:r>
                        <a:rPr kumimoji="1" lang="ja-JP" altLang="en-US" b="1" dirty="0">
                          <a:solidFill>
                            <a:srgbClr val="FF0000"/>
                          </a:solidFill>
                        </a:rPr>
                        <a:t>日</a:t>
                      </a:r>
                    </a:p>
                  </a:txBody>
                  <a:tcPr>
                    <a:solidFill>
                      <a:schemeClr val="accent4">
                        <a:lumMod val="40000"/>
                        <a:lumOff val="60000"/>
                      </a:schemeClr>
                    </a:solidFill>
                  </a:tcPr>
                </a:tc>
                <a:tc>
                  <a:txBody>
                    <a:bodyPr/>
                    <a:lstStyle/>
                    <a:p>
                      <a:pPr algn="ctr"/>
                      <a:r>
                        <a:rPr kumimoji="1" lang="ja-JP" altLang="en-US" b="1" dirty="0">
                          <a:solidFill>
                            <a:srgbClr val="FF0000"/>
                          </a:solidFill>
                        </a:rPr>
                        <a:t>月</a:t>
                      </a:r>
                    </a:p>
                  </a:txBody>
                  <a:tcPr>
                    <a:solidFill>
                      <a:schemeClr val="accent4">
                        <a:lumMod val="40000"/>
                        <a:lumOff val="60000"/>
                      </a:schemeClr>
                    </a:solidFill>
                  </a:tcPr>
                </a:tc>
                <a:tc>
                  <a:txBody>
                    <a:bodyPr/>
                    <a:lstStyle/>
                    <a:p>
                      <a:pPr algn="ctr"/>
                      <a:r>
                        <a:rPr kumimoji="1" lang="ja-JP" altLang="en-US" b="1" dirty="0">
                          <a:solidFill>
                            <a:srgbClr val="FF0000"/>
                          </a:solidFill>
                        </a:rPr>
                        <a:t>火</a:t>
                      </a:r>
                    </a:p>
                  </a:txBody>
                  <a:tcPr>
                    <a:solidFill>
                      <a:schemeClr val="accent4">
                        <a:lumMod val="40000"/>
                        <a:lumOff val="60000"/>
                      </a:schemeClr>
                    </a:solidFill>
                  </a:tcPr>
                </a:tc>
                <a:tc>
                  <a:txBody>
                    <a:bodyPr/>
                    <a:lstStyle/>
                    <a:p>
                      <a:pPr algn="ctr"/>
                      <a:r>
                        <a:rPr kumimoji="1" lang="ja-JP" altLang="en-US" b="1" dirty="0">
                          <a:solidFill>
                            <a:schemeClr val="tx1"/>
                          </a:solidFill>
                        </a:rPr>
                        <a:t>水</a:t>
                      </a:r>
                    </a:p>
                  </a:txBody>
                  <a:tcPr/>
                </a:tc>
                <a:extLst>
                  <a:ext uri="{0D108BD9-81ED-4DB2-BD59-A6C34878D82A}">
                    <a16:rowId xmlns:a16="http://schemas.microsoft.com/office/drawing/2014/main" val="10002"/>
                  </a:ext>
                </a:extLst>
              </a:tr>
              <a:tr h="370840">
                <a:tc>
                  <a:txBody>
                    <a:bodyPr/>
                    <a:lstStyle/>
                    <a:p>
                      <a:pPr algn="ctr"/>
                      <a:r>
                        <a:rPr kumimoji="1" lang="ja-JP" altLang="en-US" b="1" dirty="0">
                          <a:solidFill>
                            <a:schemeClr val="tx1"/>
                          </a:solidFill>
                        </a:rPr>
                        <a:t>営業</a:t>
                      </a:r>
                    </a:p>
                  </a:txBody>
                  <a:tcPr>
                    <a:noFill/>
                  </a:tcPr>
                </a:tc>
                <a:tc>
                  <a:txBody>
                    <a:bodyPr/>
                    <a:lstStyle/>
                    <a:p>
                      <a:pPr algn="ctr"/>
                      <a:r>
                        <a:rPr kumimoji="1" lang="ja-JP" altLang="en-US" b="1" dirty="0">
                          <a:solidFill>
                            <a:srgbClr val="FF0000"/>
                          </a:solidFill>
                        </a:rPr>
                        <a:t>休業</a:t>
                      </a:r>
                    </a:p>
                  </a:txBody>
                  <a:tcPr>
                    <a:solidFill>
                      <a:schemeClr val="accent4">
                        <a:lumMod val="40000"/>
                        <a:lumOff val="60000"/>
                      </a:schemeClr>
                    </a:solidFill>
                  </a:tcPr>
                </a:tc>
                <a:tc>
                  <a:txBody>
                    <a:bodyPr/>
                    <a:lstStyle/>
                    <a:p>
                      <a:pPr algn="ctr"/>
                      <a:r>
                        <a:rPr kumimoji="1" lang="ja-JP" altLang="en-US" b="1" dirty="0">
                          <a:solidFill>
                            <a:srgbClr val="FF0000"/>
                          </a:solidFill>
                        </a:rPr>
                        <a:t>休業</a:t>
                      </a:r>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solidFill>
                            <a:srgbClr val="FF0000"/>
                          </a:solidFill>
                        </a:rPr>
                        <a:t>休業</a:t>
                      </a:r>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solidFill>
                            <a:srgbClr val="FF0000"/>
                          </a:solidFill>
                        </a:rPr>
                        <a:t>休業</a:t>
                      </a:r>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t>営業</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t>営業</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t>営業</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solidFill>
                            <a:srgbClr val="FF0000"/>
                          </a:solidFill>
                        </a:rPr>
                        <a:t>休業</a:t>
                      </a:r>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solidFill>
                            <a:srgbClr val="FF0000"/>
                          </a:solidFill>
                        </a:rPr>
                        <a:t>休業</a:t>
                      </a:r>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solidFill>
                            <a:srgbClr val="FF0000"/>
                          </a:solidFill>
                        </a:rPr>
                        <a:t>休業</a:t>
                      </a:r>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solidFill>
                            <a:srgbClr val="FF0000"/>
                          </a:solidFill>
                        </a:rPr>
                        <a:t>休業</a:t>
                      </a:r>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t>営業</a:t>
                      </a:r>
                    </a:p>
                  </a:txBody>
                  <a:tcPr/>
                </a:tc>
                <a:extLst>
                  <a:ext uri="{0D108BD9-81ED-4DB2-BD59-A6C34878D82A}">
                    <a16:rowId xmlns:a16="http://schemas.microsoft.com/office/drawing/2014/main" val="10003"/>
                  </a:ext>
                </a:extLst>
              </a:tr>
            </a:tbl>
          </a:graphicData>
        </a:graphic>
      </p:graphicFrame>
      <p:sp>
        <p:nvSpPr>
          <p:cNvPr id="9" name="正方形/長方形 8">
            <a:extLst>
              <a:ext uri="{FF2B5EF4-FFF2-40B4-BE49-F238E27FC236}">
                <a16:creationId xmlns:a16="http://schemas.microsoft.com/office/drawing/2014/main" id="{1E74344F-998E-44C2-7D58-0CCD1DF9C234}"/>
              </a:ext>
            </a:extLst>
          </p:cNvPr>
          <p:cNvSpPr/>
          <p:nvPr/>
        </p:nvSpPr>
        <p:spPr>
          <a:xfrm>
            <a:off x="238539" y="226146"/>
            <a:ext cx="11668539" cy="6424036"/>
          </a:xfrm>
          <a:prstGeom prst="rect">
            <a:avLst/>
          </a:prstGeom>
          <a:noFill/>
          <a:ln w="1301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C7574293-1380-B0D4-AC5A-3CA09DE0BB05}"/>
              </a:ext>
            </a:extLst>
          </p:cNvPr>
          <p:cNvSpPr txBox="1"/>
          <p:nvPr/>
        </p:nvSpPr>
        <p:spPr>
          <a:xfrm>
            <a:off x="1627911" y="5164854"/>
            <a:ext cx="9836727" cy="646331"/>
          </a:xfrm>
          <a:prstGeom prst="rect">
            <a:avLst/>
          </a:prstGeom>
          <a:noFill/>
        </p:spPr>
        <p:txBody>
          <a:bodyPr wrap="square" rtlCol="0">
            <a:spAutoFit/>
          </a:bodyPr>
          <a:lstStyle/>
          <a:p>
            <a:r>
              <a:rPr kumimoji="1" lang="ja-JP" altLang="en-US" dirty="0"/>
              <a:t>休業期間中に頂きました</a:t>
            </a:r>
            <a:r>
              <a:rPr kumimoji="1" lang="en-US" altLang="ja-JP" dirty="0"/>
              <a:t>FAX</a:t>
            </a:r>
            <a:r>
              <a:rPr kumimoji="1" lang="ja-JP" altLang="en-US" dirty="0"/>
              <a:t>・メール等のお問い合わせご返答につきましては、営業日に順次行ってまいります。ご返答までに少しお時間を頂く場合がございますことを予めご了承ください。</a:t>
            </a:r>
          </a:p>
        </p:txBody>
      </p:sp>
      <p:sp>
        <p:nvSpPr>
          <p:cNvPr id="12" name="テキスト ボックス 11">
            <a:extLst>
              <a:ext uri="{FF2B5EF4-FFF2-40B4-BE49-F238E27FC236}">
                <a16:creationId xmlns:a16="http://schemas.microsoft.com/office/drawing/2014/main" id="{8A445499-3241-956D-7419-46147B8DC973}"/>
              </a:ext>
            </a:extLst>
          </p:cNvPr>
          <p:cNvSpPr txBox="1"/>
          <p:nvPr/>
        </p:nvSpPr>
        <p:spPr>
          <a:xfrm>
            <a:off x="4915887" y="5947037"/>
            <a:ext cx="2973860" cy="369332"/>
          </a:xfrm>
          <a:prstGeom prst="rect">
            <a:avLst/>
          </a:prstGeom>
          <a:noFill/>
        </p:spPr>
        <p:txBody>
          <a:bodyPr wrap="square" rtlCol="0">
            <a:spAutoFit/>
          </a:bodyPr>
          <a:lstStyle/>
          <a:p>
            <a:r>
              <a:rPr kumimoji="1" lang="ja-JP" altLang="en-US" dirty="0"/>
              <a:t>株式会社東洋トラスト特機</a:t>
            </a:r>
          </a:p>
        </p:txBody>
      </p:sp>
      <p:pic>
        <p:nvPicPr>
          <p:cNvPr id="13" name="図 12">
            <a:extLst>
              <a:ext uri="{FF2B5EF4-FFF2-40B4-BE49-F238E27FC236}">
                <a16:creationId xmlns:a16="http://schemas.microsoft.com/office/drawing/2014/main" id="{BB6ACD16-CAAB-7D89-A314-B45A9E4B55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21927" y="5835634"/>
            <a:ext cx="593960" cy="592138"/>
          </a:xfrm>
          <a:prstGeom prst="rect">
            <a:avLst/>
          </a:prstGeom>
        </p:spPr>
      </p:pic>
    </p:spTree>
    <p:extLst>
      <p:ext uri="{BB962C8B-B14F-4D97-AF65-F5344CB8AC3E}">
        <p14:creationId xmlns:p14="http://schemas.microsoft.com/office/powerpoint/2010/main" val="18373563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151</Words>
  <Application>Microsoft Office PowerPoint</Application>
  <PresentationFormat>ワイド画面</PresentationFormat>
  <Paragraphs>49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ゴールデンウィーク休業のお知らせ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夏期休業のお知らせ</dc:title>
  <dc:creator>toyo-06</dc:creator>
  <cp:lastModifiedBy>toyo-06</cp:lastModifiedBy>
  <cp:revision>21</cp:revision>
  <cp:lastPrinted>2023-07-18T07:51:46Z</cp:lastPrinted>
  <dcterms:created xsi:type="dcterms:W3CDTF">2023-07-18T07:39:40Z</dcterms:created>
  <dcterms:modified xsi:type="dcterms:W3CDTF">2025-04-18T23:56:38Z</dcterms:modified>
</cp:coreProperties>
</file>