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4" r:id="rId4"/>
    <p:sldId id="272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0FE70-DB76-4C07-8647-7C2DE5D989B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7023D-22CD-4404-9450-C69D86165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04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90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6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48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03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12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25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40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5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03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3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02EEA-DD3D-4E37-9C81-67D227D2690A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703E4-ACF2-46E8-AD00-7951C17358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05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56079"/>
              </p:ext>
            </p:extLst>
          </p:nvPr>
        </p:nvGraphicFramePr>
        <p:xfrm>
          <a:off x="140558" y="628650"/>
          <a:ext cx="11944350" cy="6229350"/>
        </p:xfrm>
        <a:graphic>
          <a:graphicData uri="http://schemas.openxmlformats.org/drawingml/2006/table">
            <a:tbl>
              <a:tblPr/>
              <a:tblGrid>
                <a:gridCol w="11944350"/>
              </a:tblGrid>
              <a:tr h="622935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2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新型コロナウイルスの概要</a:t>
                      </a:r>
                      <a:r>
                        <a:rPr kumimoji="1" lang="en-US" altLang="ja-JP" sz="2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2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新型コロナウイルス感染症とは、新型コロナウイルス“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SARS-CoV2”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が原因とされている病気のこと。</a:t>
                      </a:r>
                      <a:endParaRPr kumimoji="1" lang="en-US" altLang="ja-JP" sz="2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は、このウイルスによる肺炎などの症状全般を“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と名付ける。</a:t>
                      </a:r>
                      <a:endParaRPr kumimoji="1" lang="en-US" altLang="ja-JP" sz="2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kumimoji="1" lang="en-US" altLang="ja-JP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月以降、中国湖北省武漢市を中心に発生し、短期間で世界に広まっている。</a:t>
                      </a:r>
                      <a:endParaRPr lang="en-US" altLang="ja-JP" sz="2000" i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lang="en-US" altLang="ja-JP" sz="2400" i="0" dirty="0" smtClean="0">
                        <a:effectLst/>
                      </a:endParaRPr>
                    </a:p>
                    <a:p>
                      <a:pPr algn="l"/>
                      <a:r>
                        <a:rPr lang="en-US" altLang="ja-JP" sz="2400" i="0" dirty="0" smtClean="0">
                          <a:effectLst/>
                        </a:rPr>
                        <a:t>【</a:t>
                      </a:r>
                      <a:r>
                        <a:rPr lang="ja-JP" altLang="en-US" sz="2400" i="0" dirty="0" smtClean="0">
                          <a:effectLst/>
                        </a:rPr>
                        <a:t>医療機関への受診判断</a:t>
                      </a:r>
                      <a:r>
                        <a:rPr lang="en-US" altLang="ja-JP" sz="2400" i="0" dirty="0" smtClean="0">
                          <a:effectLst/>
                        </a:rPr>
                        <a:t>】</a:t>
                      </a:r>
                    </a:p>
                    <a:p>
                      <a:pPr algn="l"/>
                      <a:r>
                        <a:rPr lang="ja-JP" altLang="en-US" sz="1800" i="0" dirty="0" smtClean="0">
                          <a:effectLst/>
                        </a:rPr>
                        <a:t>次</a:t>
                      </a:r>
                      <a:r>
                        <a:rPr lang="ja-JP" altLang="en-US" sz="1800" i="0" dirty="0">
                          <a:effectLst/>
                        </a:rPr>
                        <a:t>の症状がある方は「帰国者・接触者相談センター」にご相談ください</a:t>
                      </a:r>
                      <a:r>
                        <a:rPr lang="ja-JP" altLang="en-US" sz="1800" i="0" dirty="0" smtClean="0">
                          <a:effectLst/>
                        </a:rPr>
                        <a:t>。</a:t>
                      </a:r>
                      <a:endParaRPr lang="en-US" altLang="ja-JP" sz="1800" i="0" dirty="0" smtClean="0">
                        <a:effectLst/>
                      </a:endParaRPr>
                    </a:p>
                    <a:p>
                      <a:pPr algn="l"/>
                      <a:r>
                        <a:rPr lang="ja-JP" altLang="en-US" sz="1800" i="0" dirty="0" smtClean="0">
                          <a:effectLst/>
                        </a:rPr>
                        <a:t>　　　佐世保市保健所：</a:t>
                      </a:r>
                      <a:r>
                        <a:rPr lang="en-US" altLang="ja-JP" sz="1800" i="0" dirty="0" smtClean="0">
                          <a:effectLst/>
                        </a:rPr>
                        <a:t>0956-25-9809</a:t>
                      </a:r>
                      <a:r>
                        <a:rPr lang="ja-JP" altLang="en-US" sz="1800" i="0" dirty="0" smtClean="0">
                          <a:effectLst/>
                        </a:rPr>
                        <a:t>　　県北保健所：</a:t>
                      </a:r>
                      <a:r>
                        <a:rPr lang="en-US" altLang="ja-JP" sz="1800" i="0" dirty="0" smtClean="0">
                          <a:effectLst/>
                        </a:rPr>
                        <a:t>0950-57-3933</a:t>
                      </a:r>
                      <a:r>
                        <a:rPr lang="ja-JP" altLang="en-US" sz="1800" i="0" dirty="0" smtClean="0">
                          <a:effectLst/>
                        </a:rPr>
                        <a:t>　</a:t>
                      </a:r>
                      <a:endParaRPr lang="en-US" altLang="ja-JP" sz="1800" i="0" dirty="0" smtClean="0">
                        <a:effectLst/>
                      </a:endParaRPr>
                    </a:p>
                    <a:p>
                      <a:pPr algn="l"/>
                      <a:r>
                        <a:rPr lang="ja-JP" altLang="en-US" sz="1800" i="0" dirty="0">
                          <a:effectLst/>
                        </a:rPr>
                        <a:t/>
                      </a:r>
                      <a:br>
                        <a:rPr lang="ja-JP" altLang="en-US" sz="1800" i="0" dirty="0">
                          <a:effectLst/>
                        </a:rPr>
                      </a:br>
                      <a:r>
                        <a:rPr lang="ja-JP" altLang="en-US" sz="1800" i="0" dirty="0" smtClean="0">
                          <a:effectLst/>
                        </a:rPr>
                        <a:t>　</a:t>
                      </a: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〇風邪</a:t>
                      </a:r>
                      <a: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  <a:t>の症状や</a:t>
                      </a:r>
                      <a:r>
                        <a:rPr lang="en-US" altLang="ja-JP" sz="2000" i="0" dirty="0">
                          <a:solidFill>
                            <a:srgbClr val="FF0000"/>
                          </a:solidFill>
                          <a:effectLst/>
                        </a:rPr>
                        <a:t>37.5℃</a:t>
                      </a:r>
                      <a: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  <a:t>以上の発熱が４日</a:t>
                      </a: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以上継続</a:t>
                      </a:r>
                      <a: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  <a:t/>
                      </a:r>
                      <a:b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     </a:t>
                      </a:r>
                      <a:r>
                        <a:rPr lang="ja-JP" altLang="en-US" sz="2000" i="0" dirty="0" smtClean="0">
                          <a:effectLst/>
                        </a:rPr>
                        <a:t>（</a:t>
                      </a:r>
                      <a:r>
                        <a:rPr lang="ja-JP" altLang="en-US" sz="2000" i="0" dirty="0">
                          <a:effectLst/>
                        </a:rPr>
                        <a:t>解熱剤を飲み続けなければ</a:t>
                      </a:r>
                      <a:r>
                        <a:rPr lang="ja-JP" altLang="en-US" sz="2000" i="0" dirty="0" smtClean="0">
                          <a:effectLst/>
                        </a:rPr>
                        <a:t>ならない時を含む。）</a:t>
                      </a:r>
                      <a:r>
                        <a:rPr lang="ja-JP" altLang="en-US" sz="2000" i="0" dirty="0">
                          <a:effectLst/>
                        </a:rPr>
                        <a:t/>
                      </a:r>
                      <a:br>
                        <a:rPr lang="ja-JP" altLang="en-US" sz="2000" i="0" dirty="0">
                          <a:effectLst/>
                        </a:rPr>
                      </a:br>
                      <a:endParaRPr lang="en-US" altLang="ja-JP" sz="2000" i="0" dirty="0" smtClean="0">
                        <a:effectLst/>
                      </a:endParaRPr>
                    </a:p>
                    <a:p>
                      <a:pPr algn="l"/>
                      <a:r>
                        <a:rPr lang="ja-JP" altLang="en-US" sz="2000" i="0" dirty="0" smtClean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〇強い</a:t>
                      </a:r>
                      <a: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  <a:t>だるさ（倦怠感）や息苦しさ（呼吸困難）がある。</a:t>
                      </a:r>
                      <a:b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</a:br>
                      <a:endParaRPr lang="en-US" altLang="ja-JP" sz="2000" i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altLang="ja-JP" sz="2000" i="0" baseline="0" dirty="0" smtClean="0">
                          <a:effectLst/>
                        </a:rPr>
                        <a:t>  </a:t>
                      </a:r>
                      <a:r>
                        <a:rPr lang="en-US" altLang="ja-JP" sz="2000" i="0" dirty="0" smtClean="0">
                          <a:effectLst/>
                        </a:rPr>
                        <a:t> </a:t>
                      </a: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〇高齢者</a:t>
                      </a:r>
                      <a:r>
                        <a:rPr lang="ja-JP" altLang="en-US" sz="2000" i="0" dirty="0">
                          <a:solidFill>
                            <a:srgbClr val="FF0000"/>
                          </a:solidFill>
                          <a:effectLst/>
                        </a:rPr>
                        <a:t>や基礎疾患等のある方は、上の状態が２日</a:t>
                      </a:r>
                      <a:r>
                        <a:rPr lang="ja-JP" altLang="en-US" sz="2000" i="0" dirty="0" smtClean="0">
                          <a:solidFill>
                            <a:srgbClr val="FF0000"/>
                          </a:solidFill>
                          <a:effectLst/>
                        </a:rPr>
                        <a:t>程度継続</a:t>
                      </a:r>
                      <a:r>
                        <a:rPr lang="ja-JP" altLang="en-US" sz="2000" i="0" dirty="0">
                          <a:effectLst/>
                        </a:rPr>
                        <a:t/>
                      </a:r>
                      <a:br>
                        <a:rPr lang="ja-JP" altLang="en-US" sz="2000" i="0" dirty="0">
                          <a:effectLst/>
                        </a:rPr>
                      </a:br>
                      <a:endParaRPr lang="en-US" altLang="ja-JP" sz="2000" i="0" dirty="0" smtClean="0">
                        <a:effectLst/>
                      </a:endParaRPr>
                    </a:p>
                    <a:p>
                      <a:pPr algn="l"/>
                      <a:endParaRPr lang="en-US" altLang="ja-JP" sz="1800" i="0" dirty="0" smtClean="0">
                        <a:effectLst/>
                      </a:endParaRPr>
                    </a:p>
                    <a:p>
                      <a:pPr algn="l"/>
                      <a:endParaRPr lang="en-US" altLang="ja-JP" sz="1800" i="0" dirty="0" smtClean="0">
                        <a:effectLst/>
                      </a:endParaRPr>
                    </a:p>
                    <a:p>
                      <a:pPr algn="l"/>
                      <a:r>
                        <a:rPr lang="ja-JP" altLang="en-US" sz="1800" i="0" dirty="0" smtClean="0">
                          <a:effectLst/>
                        </a:rPr>
                        <a:t>　　</a:t>
                      </a:r>
                      <a:endParaRPr lang="en-US" altLang="ja-JP" sz="1800" i="0" dirty="0" smtClean="0">
                        <a:effectLst/>
                      </a:endParaRPr>
                    </a:p>
                    <a:p>
                      <a:pPr algn="l"/>
                      <a:r>
                        <a:rPr lang="ja-JP" altLang="en-US" sz="1800" i="0" dirty="0" smtClean="0">
                          <a:effectLst/>
                        </a:rPr>
                        <a:t>　</a:t>
                      </a:r>
                      <a:endParaRPr lang="ja-JP" altLang="en-US" sz="1800" i="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角丸四角形 9"/>
          <p:cNvSpPr/>
          <p:nvPr/>
        </p:nvSpPr>
        <p:spPr>
          <a:xfrm>
            <a:off x="403654" y="109539"/>
            <a:ext cx="4248150" cy="433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/>
              <a:t>コロナウイルス</a:t>
            </a:r>
            <a:r>
              <a:rPr lang="ja-JP" altLang="en-US" dirty="0"/>
              <a:t>に関する情報提供</a:t>
            </a:r>
          </a:p>
        </p:txBody>
      </p:sp>
      <p:sp>
        <p:nvSpPr>
          <p:cNvPr id="2" name="右大かっこ 1"/>
          <p:cNvSpPr/>
          <p:nvPr/>
        </p:nvSpPr>
        <p:spPr>
          <a:xfrm>
            <a:off x="6963999" y="3630532"/>
            <a:ext cx="249966" cy="1855868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トライプ矢印 2"/>
          <p:cNvSpPr/>
          <p:nvPr/>
        </p:nvSpPr>
        <p:spPr>
          <a:xfrm>
            <a:off x="7278323" y="3897438"/>
            <a:ext cx="836976" cy="1054375"/>
          </a:xfrm>
          <a:prstGeom prst="stripedRightArrow">
            <a:avLst>
              <a:gd name="adj1" fmla="val 50000"/>
              <a:gd name="adj2" fmla="val 23825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相談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167360"/>
              </p:ext>
            </p:extLst>
          </p:nvPr>
        </p:nvGraphicFramePr>
        <p:xfrm>
          <a:off x="8179658" y="3502333"/>
          <a:ext cx="3524251" cy="993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24251"/>
              </a:tblGrid>
              <a:tr h="496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市及び所在自治体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帰国者・接触者相談センター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922609" y="3093692"/>
            <a:ext cx="4121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「佐世保市近郊の相談窓口一覧参照」</a:t>
            </a:r>
            <a:endParaRPr kumimoji="1" lang="ja-JP" altLang="en-US" dirty="0"/>
          </a:p>
        </p:txBody>
      </p:sp>
      <p:sp>
        <p:nvSpPr>
          <p:cNvPr id="9" name="ストライプ矢印 8"/>
          <p:cNvSpPr/>
          <p:nvPr/>
        </p:nvSpPr>
        <p:spPr>
          <a:xfrm rot="5400000">
            <a:off x="9888542" y="4923575"/>
            <a:ext cx="449375" cy="866775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8074882" y="4574417"/>
            <a:ext cx="3969609" cy="530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新型コロナウイルスの疑い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8074881" y="5608525"/>
            <a:ext cx="3969609" cy="592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専門の「帰国者・接触者外来」の紹介</a:t>
            </a:r>
            <a:endParaRPr kumimoji="1" lang="ja-JP" alt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15299" y="6228164"/>
            <a:ext cx="403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移動手段：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公共交通機関利用</a:t>
            </a:r>
            <a:r>
              <a:rPr kumimoji="1" lang="ja-JP" altLang="en-US" dirty="0" smtClean="0"/>
              <a:t>を避ける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153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1"/>
          <p:cNvSpPr txBox="1">
            <a:spLocks noChangeArrowheads="1"/>
          </p:cNvSpPr>
          <p:nvPr/>
        </p:nvSpPr>
        <p:spPr bwMode="auto">
          <a:xfrm>
            <a:off x="897923" y="549276"/>
            <a:ext cx="10824519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 b="1" dirty="0" smtClean="0">
                <a:solidFill>
                  <a:schemeClr val="tx2"/>
                </a:solidFill>
              </a:rPr>
              <a:t>１</a:t>
            </a:r>
            <a:r>
              <a:rPr lang="ja-JP" altLang="en-US" sz="2800" b="1" dirty="0">
                <a:solidFill>
                  <a:schemeClr val="tx2"/>
                </a:solidFill>
              </a:rPr>
              <a:t>　手洗い・うがい</a:t>
            </a:r>
          </a:p>
          <a:p>
            <a:r>
              <a:rPr lang="ja-JP" altLang="en-US" sz="1600" dirty="0"/>
              <a:t>　　　</a:t>
            </a:r>
            <a:r>
              <a:rPr lang="ja-JP" altLang="en-US" dirty="0"/>
              <a:t>電車やバスのつり革、ドアノブなどさまざまなものに触れることによって、自分の手にウイルスが</a:t>
            </a:r>
            <a:endParaRPr lang="en-US" altLang="ja-JP" dirty="0"/>
          </a:p>
          <a:p>
            <a:r>
              <a:rPr lang="ja-JP" altLang="en-US" dirty="0"/>
              <a:t>　　付着している可能性があります。そのため、帰宅時や調理・食事前などに石鹸を付けて手洗いを</a:t>
            </a:r>
            <a:endParaRPr lang="en-US" altLang="ja-JP" dirty="0"/>
          </a:p>
          <a:p>
            <a:r>
              <a:rPr lang="ja-JP" altLang="en-US" dirty="0"/>
              <a:t>　　行うようにしましょう。</a:t>
            </a:r>
            <a:r>
              <a:rPr lang="ja-JP" altLang="en-US" dirty="0">
                <a:solidFill>
                  <a:srgbClr val="FF0000"/>
                </a:solidFill>
              </a:rPr>
              <a:t>アルコールを含んだ消毒液で手を消毒するのも効果的</a:t>
            </a:r>
            <a:r>
              <a:rPr lang="ja-JP" altLang="en-US" dirty="0"/>
              <a:t>です。また、手洗い・</a:t>
            </a:r>
            <a:endParaRPr lang="en-US" altLang="ja-JP" dirty="0"/>
          </a:p>
          <a:p>
            <a:r>
              <a:rPr lang="ja-JP" altLang="en-US" dirty="0"/>
              <a:t>　　アルコール消毒に加えて、</a:t>
            </a:r>
            <a:r>
              <a:rPr lang="ja-JP" altLang="en-US" dirty="0">
                <a:solidFill>
                  <a:srgbClr val="FF0000"/>
                </a:solidFill>
              </a:rPr>
              <a:t>うがい</a:t>
            </a:r>
            <a:r>
              <a:rPr lang="ja-JP" altLang="en-US" dirty="0"/>
              <a:t>もしておきましょう。</a:t>
            </a:r>
          </a:p>
          <a:p>
            <a:endParaRPr lang="en-US" altLang="ja-JP" b="1" dirty="0"/>
          </a:p>
          <a:p>
            <a:r>
              <a:rPr lang="ja-JP" altLang="en-US" sz="2800" b="1" dirty="0">
                <a:solidFill>
                  <a:schemeClr val="tx2"/>
                </a:solidFill>
              </a:rPr>
              <a:t>２　普段の健康管理</a:t>
            </a:r>
          </a:p>
          <a:p>
            <a:r>
              <a:rPr lang="ja-JP" altLang="en-US" dirty="0"/>
              <a:t>　　　新型コロナウイルスに限らず、あらゆる感染症は</a:t>
            </a:r>
            <a:r>
              <a:rPr lang="ja-JP" altLang="en-US" dirty="0">
                <a:solidFill>
                  <a:srgbClr val="FF0000"/>
                </a:solidFill>
              </a:rPr>
              <a:t>免疫力が低下しているとき</a:t>
            </a:r>
            <a:r>
              <a:rPr lang="ja-JP" altLang="en-US" dirty="0"/>
              <a:t>にかかりやすくなり</a:t>
            </a:r>
            <a:endParaRPr lang="en-US" altLang="ja-JP" dirty="0"/>
          </a:p>
          <a:p>
            <a:r>
              <a:rPr lang="ja-JP" altLang="en-US" dirty="0"/>
              <a:t>　　ます。しかし、過度な免疫力の向上にチャレンジする必要はありません。普段から</a:t>
            </a:r>
            <a:r>
              <a:rPr lang="ja-JP" altLang="en-US" dirty="0">
                <a:solidFill>
                  <a:srgbClr val="FF0000"/>
                </a:solidFill>
              </a:rPr>
              <a:t>バランスのよい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　食事と十分な睡眠</a:t>
            </a:r>
            <a:r>
              <a:rPr lang="ja-JP" altLang="en-US" dirty="0"/>
              <a:t>を心がけることが重要です。持病がある人などは公共交通機関や人混みの多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en-US" dirty="0" err="1"/>
              <a:t>い</a:t>
            </a:r>
            <a:r>
              <a:rPr lang="ja-JP" altLang="en-US" dirty="0"/>
              <a:t>場所を避けるなど、より一層の注意が必要です。</a:t>
            </a:r>
          </a:p>
          <a:p>
            <a:endParaRPr lang="en-US" altLang="ja-JP" b="1" dirty="0"/>
          </a:p>
          <a:p>
            <a:r>
              <a:rPr lang="ja-JP" altLang="en-US" sz="2800" b="1" dirty="0">
                <a:solidFill>
                  <a:schemeClr val="tx2"/>
                </a:solidFill>
              </a:rPr>
              <a:t>３　適度な湿度を保つ</a:t>
            </a:r>
          </a:p>
          <a:p>
            <a:r>
              <a:rPr lang="ja-JP" altLang="en-US" sz="1600" dirty="0"/>
              <a:t>　　　</a:t>
            </a:r>
            <a:r>
              <a:rPr lang="en-US" altLang="ja-JP" dirty="0"/>
              <a:t>1</a:t>
            </a:r>
            <a:r>
              <a:rPr lang="ja-JP" altLang="en-US" dirty="0"/>
              <a:t>年のなかで特に冬は空気が乾燥しています。</a:t>
            </a:r>
            <a:r>
              <a:rPr lang="ja-JP" altLang="en-US" dirty="0">
                <a:solidFill>
                  <a:srgbClr val="FF0000"/>
                </a:solidFill>
              </a:rPr>
              <a:t>空気が乾燥すると喉粘膜の防衛機能が低下</a:t>
            </a:r>
            <a:r>
              <a:rPr lang="ja-JP" altLang="en-US" dirty="0"/>
              <a:t>し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en-US" dirty="0" err="1"/>
              <a:t>て</a:t>
            </a:r>
            <a:r>
              <a:rPr lang="ja-JP" altLang="en-US" dirty="0"/>
              <a:t>ウイルスが侵入しやすくなるので、室内では加湿器などを使用して</a:t>
            </a:r>
            <a:r>
              <a:rPr lang="ja-JP" altLang="en-US" dirty="0">
                <a:solidFill>
                  <a:srgbClr val="FF0000"/>
                </a:solidFill>
              </a:rPr>
              <a:t>適切な湿度（</a:t>
            </a:r>
            <a:r>
              <a:rPr lang="en-US" altLang="ja-JP" dirty="0">
                <a:solidFill>
                  <a:srgbClr val="FF0000"/>
                </a:solidFill>
              </a:rPr>
              <a:t>40%</a:t>
            </a:r>
            <a:r>
              <a:rPr lang="ja-JP" altLang="en-US" dirty="0">
                <a:solidFill>
                  <a:srgbClr val="FF0000"/>
                </a:solidFill>
              </a:rPr>
              <a:t>以上）</a:t>
            </a:r>
            <a:r>
              <a:rPr lang="ja-JP" altLang="en-US" dirty="0"/>
              <a:t>に保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en-US" dirty="0" err="1"/>
              <a:t>つ</a:t>
            </a:r>
            <a:r>
              <a:rPr lang="ja-JP" altLang="en-US" dirty="0"/>
              <a:t>ことが大切です。</a:t>
            </a:r>
          </a:p>
          <a:p>
            <a:endParaRPr lang="en-US" altLang="ja-JP" dirty="0"/>
          </a:p>
          <a:p>
            <a:r>
              <a:rPr lang="ja-JP" altLang="en-US" sz="2800" b="1" dirty="0">
                <a:solidFill>
                  <a:schemeClr val="tx2"/>
                </a:solidFill>
              </a:rPr>
              <a:t>４　部屋の換気</a:t>
            </a:r>
          </a:p>
          <a:p>
            <a:r>
              <a:rPr lang="ja-JP" altLang="en-US" sz="1600" dirty="0"/>
              <a:t>　　　</a:t>
            </a:r>
            <a:r>
              <a:rPr lang="ja-JP" altLang="en-US" dirty="0"/>
              <a:t>換気をしていない密室はウイルスがこもりがちです。</a:t>
            </a:r>
            <a:r>
              <a:rPr lang="ja-JP" altLang="en-US" dirty="0">
                <a:solidFill>
                  <a:srgbClr val="FF0000"/>
                </a:solidFill>
              </a:rPr>
              <a:t>定期的に部屋の換気</a:t>
            </a:r>
            <a:r>
              <a:rPr lang="ja-JP" altLang="en-US" dirty="0"/>
              <a:t>をするのも効果的と</a:t>
            </a:r>
            <a:endParaRPr lang="en-US" altLang="ja-JP" dirty="0"/>
          </a:p>
          <a:p>
            <a:r>
              <a:rPr lang="ja-JP" altLang="en-US" dirty="0"/>
              <a:t>　　されています。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603250" y="58739"/>
            <a:ext cx="5245100" cy="433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/>
              <a:t>新型コロナウイルス感染症予防対策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6100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9183490" y="2819400"/>
            <a:ext cx="2856110" cy="372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81802" y="99499"/>
            <a:ext cx="6681273" cy="6096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3200" dirty="0" smtClean="0"/>
              <a:t>新型コロナウイルス感染症に関する対応</a:t>
            </a:r>
            <a:endParaRPr kumimoji="1" lang="ja-JP" altLang="en-US" sz="3200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255374" y="856736"/>
            <a:ext cx="11784226" cy="1705489"/>
          </a:xfrm>
          <a:solidFill>
            <a:srgbClr val="CCEC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kumimoji="1" lang="en-US" altLang="ja-JP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【</a:t>
            </a:r>
            <a:r>
              <a:rPr kumimoji="1" lang="ja-JP" altLang="en-US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目　的</a:t>
            </a:r>
            <a:r>
              <a:rPr kumimoji="1" lang="en-US" altLang="ja-JP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】</a:t>
            </a:r>
          </a:p>
          <a:p>
            <a:pPr algn="l"/>
            <a:r>
              <a:rPr lang="ja-JP" altLang="en-US" sz="3200" dirty="0" smtClean="0"/>
              <a:t>　</a:t>
            </a:r>
            <a:r>
              <a:rPr lang="ja-JP" altLang="en-US" sz="3200" dirty="0"/>
              <a:t>　</a:t>
            </a:r>
            <a:r>
              <a:rPr lang="ja-JP" altLang="en-US" sz="2800" b="1" dirty="0" smtClean="0">
                <a:ea typeface="明朝" pitchFamily="17" charset="-128"/>
              </a:rPr>
              <a:t>社員の</a:t>
            </a:r>
            <a:r>
              <a:rPr lang="ja-JP" altLang="en-US" sz="2800" b="1" dirty="0" smtClean="0">
                <a:solidFill>
                  <a:srgbClr val="FF0000"/>
                </a:solidFill>
                <a:ea typeface="明朝" pitchFamily="17" charset="-128"/>
              </a:rPr>
              <a:t>新型コロナウイルス感染を予防</a:t>
            </a:r>
            <a:r>
              <a:rPr lang="ja-JP" altLang="en-US" sz="2800" b="1" dirty="0" smtClean="0">
                <a:ea typeface="明朝" pitchFamily="17" charset="-128"/>
              </a:rPr>
              <a:t>するとともに、</a:t>
            </a:r>
            <a:r>
              <a:rPr lang="ja-JP" altLang="en-US" sz="2800" b="1" dirty="0" smtClean="0">
                <a:solidFill>
                  <a:srgbClr val="FF0000"/>
                </a:solidFill>
                <a:ea typeface="明朝" pitchFamily="17" charset="-128"/>
              </a:rPr>
              <a:t>感染の疑いが</a:t>
            </a:r>
            <a:endParaRPr lang="en-US" altLang="ja-JP" sz="2800" b="1" dirty="0" smtClean="0">
              <a:solidFill>
                <a:srgbClr val="FF0000"/>
              </a:solidFill>
              <a:ea typeface="明朝" pitchFamily="17" charset="-128"/>
            </a:endParaRPr>
          </a:p>
          <a:p>
            <a:pPr algn="l"/>
            <a:r>
              <a:rPr lang="ja-JP" altLang="en-US" sz="2800" b="1" dirty="0" smtClean="0">
                <a:solidFill>
                  <a:srgbClr val="FF0000"/>
                </a:solidFill>
                <a:ea typeface="明朝" pitchFamily="17" charset="-128"/>
              </a:rPr>
              <a:t>　ある場合</a:t>
            </a:r>
            <a:r>
              <a:rPr lang="ja-JP" altLang="en-US" sz="2800" b="1" dirty="0" smtClean="0">
                <a:ea typeface="明朝" pitchFamily="17" charset="-128"/>
              </a:rPr>
              <a:t>及び</a:t>
            </a:r>
            <a:r>
              <a:rPr lang="ja-JP" altLang="en-US" sz="2800" b="1" dirty="0" smtClean="0">
                <a:solidFill>
                  <a:srgbClr val="FF0000"/>
                </a:solidFill>
                <a:ea typeface="明朝" pitchFamily="17" charset="-128"/>
              </a:rPr>
              <a:t>感染した場合の対応</a:t>
            </a:r>
            <a:r>
              <a:rPr lang="ja-JP" altLang="en-US" sz="2800" b="1" dirty="0" smtClean="0">
                <a:ea typeface="明朝" pitchFamily="17" charset="-128"/>
              </a:rPr>
              <a:t>の標準を示します。</a:t>
            </a:r>
            <a:endParaRPr kumimoji="1" lang="ja-JP" altLang="en-US" sz="2800" b="1" dirty="0">
              <a:ea typeface="明朝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375" y="2819400"/>
            <a:ext cx="8850525" cy="372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【</a:t>
            </a:r>
            <a:r>
              <a:rPr kumimoji="1" lang="ja-JP" altLang="en-US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対　応</a:t>
            </a:r>
            <a:r>
              <a:rPr kumimoji="1" lang="en-US" altLang="ja-JP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】</a:t>
            </a:r>
          </a:p>
          <a:p>
            <a:r>
              <a:rPr lang="ja-JP" altLang="en-US" sz="28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１ 感染予防</a:t>
            </a:r>
            <a:endParaRPr lang="en-US" altLang="ja-JP" sz="2800" b="1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sz="2800" b="1" dirty="0">
                <a:ea typeface="明朝" pitchFamily="17" charset="-128"/>
              </a:rPr>
              <a:t>　</a:t>
            </a:r>
            <a:r>
              <a:rPr kumimoji="1" lang="ja-JP" altLang="en-US" sz="2800" b="1" dirty="0" smtClean="0">
                <a:ea typeface="明朝" pitchFamily="17" charset="-128"/>
              </a:rPr>
              <a:t> </a:t>
            </a:r>
            <a:r>
              <a:rPr kumimoji="1" lang="ja-JP" altLang="en-US" sz="2400" dirty="0" smtClean="0">
                <a:ea typeface="明朝" pitchFamily="17" charset="-128"/>
              </a:rPr>
              <a:t>新型コロナウイルス感染予防対策で述べたとおり。</a:t>
            </a:r>
            <a:endParaRPr kumimoji="1" lang="en-US" altLang="ja-JP" sz="2400" dirty="0" smtClean="0">
              <a:ea typeface="明朝" pitchFamily="17" charset="-128"/>
            </a:endParaRPr>
          </a:p>
          <a:p>
            <a:r>
              <a:rPr kumimoji="1" lang="ja-JP" altLang="en-US" sz="28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２ 感染の疑いがある場合</a:t>
            </a:r>
            <a:endParaRPr kumimoji="1" lang="en-US" altLang="ja-JP" sz="2800" b="1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2400" b="1" dirty="0" smtClean="0">
                <a:ea typeface="明朝" pitchFamily="17" charset="-128"/>
              </a:rPr>
              <a:t>（１）風邪症状</a:t>
            </a:r>
            <a:r>
              <a:rPr lang="ja-JP" altLang="en-US" sz="2400" b="1" dirty="0">
                <a:ea typeface="明朝" pitchFamily="17" charset="-128"/>
              </a:rPr>
              <a:t>（</a:t>
            </a:r>
            <a:r>
              <a:rPr lang="ja-JP" altLang="en-US" sz="2400" b="1" dirty="0" smtClean="0">
                <a:ea typeface="明朝" pitchFamily="17" charset="-128"/>
              </a:rPr>
              <a:t>咳や３７．５度以上の発熱等の諸症状）時</a:t>
            </a:r>
            <a:endParaRPr lang="en-US" altLang="ja-JP" sz="2400" b="1" dirty="0" smtClean="0">
              <a:ea typeface="明朝" pitchFamily="17" charset="-128"/>
            </a:endParaRPr>
          </a:p>
          <a:p>
            <a:r>
              <a:rPr lang="ja-JP" altLang="en-US" sz="2400" b="1" dirty="0" smtClean="0">
                <a:ea typeface="明朝" pitchFamily="17" charset="-128"/>
              </a:rPr>
              <a:t>（２）発熱が４日以上継続した時</a:t>
            </a:r>
            <a:r>
              <a:rPr lang="ja-JP" altLang="en-US" sz="2400" b="1" dirty="0">
                <a:ea typeface="明朝" pitchFamily="17" charset="-128"/>
              </a:rPr>
              <a:t>　</a:t>
            </a:r>
            <a:endParaRPr lang="en-US" altLang="ja-JP" sz="2400" b="1" dirty="0" smtClean="0">
              <a:ea typeface="明朝" pitchFamily="17" charset="-128"/>
            </a:endParaRPr>
          </a:p>
          <a:p>
            <a:r>
              <a:rPr kumimoji="1" lang="ja-JP" altLang="en-US" sz="28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３ 感染した場合</a:t>
            </a:r>
            <a:endParaRPr kumimoji="1" lang="en-US" altLang="ja-JP" sz="2800" b="1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2400" b="1" dirty="0" smtClean="0">
                <a:ea typeface="明朝" pitchFamily="17" charset="-128"/>
              </a:rPr>
              <a:t>（１）１４日間程度（医療機関の判断）自宅療養又は入院療養</a:t>
            </a:r>
            <a:endParaRPr lang="en-US" altLang="ja-JP" sz="2400" b="1" dirty="0" smtClean="0">
              <a:ea typeface="明朝" pitchFamily="17" charset="-128"/>
            </a:endParaRPr>
          </a:p>
          <a:p>
            <a:r>
              <a:rPr lang="ja-JP" altLang="en-US" sz="2400" b="1" dirty="0" smtClean="0">
                <a:ea typeface="明朝" pitchFamily="17" charset="-128"/>
              </a:rPr>
              <a:t>（２）療養終了の判断（医師の診断による。）</a:t>
            </a:r>
            <a:r>
              <a:rPr lang="ja-JP" altLang="en-US" sz="2400" b="1" dirty="0">
                <a:ea typeface="明朝" pitchFamily="17" charset="-128"/>
              </a:rPr>
              <a:t>　</a:t>
            </a:r>
            <a:r>
              <a:rPr lang="ja-JP" altLang="en-US" sz="2400" b="1" dirty="0" smtClean="0">
                <a:ea typeface="明朝" pitchFamily="17" charset="-128"/>
              </a:rPr>
              <a:t> </a:t>
            </a:r>
            <a:endParaRPr kumimoji="1" lang="ja-JP" altLang="en-US" sz="2400" b="1" dirty="0">
              <a:ea typeface="明朝" pitchFamily="17" charset="-128"/>
            </a:endParaRPr>
          </a:p>
        </p:txBody>
      </p:sp>
      <p:sp>
        <p:nvSpPr>
          <p:cNvPr id="8" name="右矢印 7"/>
          <p:cNvSpPr/>
          <p:nvPr/>
        </p:nvSpPr>
        <p:spPr>
          <a:xfrm rot="20128690">
            <a:off x="8653658" y="4329120"/>
            <a:ext cx="1059665" cy="294226"/>
          </a:xfrm>
          <a:prstGeom prst="rightArrow">
            <a:avLst>
              <a:gd name="adj1" fmla="val 50000"/>
              <a:gd name="adj2" fmla="val 59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26592" y="3865312"/>
            <a:ext cx="2047682" cy="584775"/>
          </a:xfrm>
          <a:prstGeom prst="rect">
            <a:avLst/>
          </a:prstGeom>
          <a:solidFill>
            <a:srgbClr val="FFCCFF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a typeface="明朝" pitchFamily="17" charset="-128"/>
              </a:rPr>
              <a:t>自宅療養</a:t>
            </a:r>
            <a:endParaRPr kumimoji="1" lang="ja-JP" altLang="en-US" sz="3200" b="1" dirty="0">
              <a:solidFill>
                <a:srgbClr val="FF0000"/>
              </a:solidFill>
              <a:ea typeface="明朝" pitchFamily="17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5229226" y="5028327"/>
            <a:ext cx="4410074" cy="271353"/>
          </a:xfrm>
          <a:prstGeom prst="rightArrow">
            <a:avLst>
              <a:gd name="adj1" fmla="val 50000"/>
              <a:gd name="adj2" fmla="val 59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677400" y="4748504"/>
            <a:ext cx="2324100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0000"/>
                </a:solidFill>
                <a:ea typeface="明朝" pitchFamily="17" charset="-128"/>
              </a:rPr>
              <a:t>医療機関への受診判断による</a:t>
            </a:r>
            <a:r>
              <a:rPr kumimoji="1" lang="ja-JP" altLang="en-US" sz="2400" b="1" dirty="0" smtClean="0">
                <a:solidFill>
                  <a:srgbClr val="FF0000"/>
                </a:solidFill>
                <a:ea typeface="明朝" pitchFamily="17" charset="-128"/>
              </a:rPr>
              <a:t>。</a:t>
            </a:r>
            <a:endParaRPr kumimoji="1" lang="ja-JP" altLang="en-US" sz="2400" b="1" dirty="0">
              <a:solidFill>
                <a:srgbClr val="FF0000"/>
              </a:solidFill>
              <a:ea typeface="明朝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1915" y="944521"/>
            <a:ext cx="4924425" cy="514350"/>
          </a:xfrm>
          <a:solidFill>
            <a:schemeClr val="bg1">
              <a:lumMod val="85000"/>
            </a:schemeClr>
          </a:solidFill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佐世保市</a:t>
            </a:r>
            <a:r>
              <a:rPr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近郊</a:t>
            </a:r>
            <a:r>
              <a:rPr lang="ja-JP" altLang="en-US" sz="2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の相談窓口一覧</a:t>
            </a:r>
            <a:endParaRPr kumimoji="1" lang="ja-JP" altLang="en-US" sz="2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06627"/>
              </p:ext>
            </p:extLst>
          </p:nvPr>
        </p:nvGraphicFramePr>
        <p:xfrm>
          <a:off x="380228" y="1833091"/>
          <a:ext cx="11687175" cy="4229958"/>
        </p:xfrm>
        <a:graphic>
          <a:graphicData uri="http://schemas.openxmlformats.org/drawingml/2006/table">
            <a:tbl>
              <a:tblPr/>
              <a:tblGrid>
                <a:gridCol w="1638300"/>
                <a:gridCol w="1485900"/>
                <a:gridCol w="1476375"/>
                <a:gridCol w="3181350"/>
                <a:gridCol w="3905250"/>
              </a:tblGrid>
              <a:tr h="70362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effectLst/>
                        </a:rPr>
                        <a:t>相談施設</a:t>
                      </a:r>
                      <a:endParaRPr lang="ja-JP" altLang="en-US" sz="2000" dirty="0">
                        <a:effectLst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</a:rPr>
                        <a:t>担当部署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</a:rPr>
                        <a:t>電話番号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</a:rPr>
                        <a:t>開庁時間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</a:rPr>
                        <a:t>所在地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3292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県北保健所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地域保健課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0950-57-3933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平日　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時から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45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分まで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平戸市田平町里免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1126-1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670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佐世保市保健所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健康づくり課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0956-25-9646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平日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土曜日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日曜日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祝日</a:t>
                      </a:r>
                      <a:b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時から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</a:t>
                      </a:r>
                      <a:r>
                        <a:rPr lang="en-US" altLang="ja-JP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分まで</a:t>
                      </a: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佐世保市</a:t>
                      </a:r>
                      <a:r>
                        <a:rPr lang="zh-CN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高砂町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</a:t>
                      </a:r>
                      <a:r>
                        <a:rPr lang="zh-CN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番</a:t>
                      </a:r>
                      <a:r>
                        <a:rPr lang="en-US" altLang="zh-CN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zh-CN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号</a:t>
                      </a:r>
                      <a:endParaRPr lang="zh-CN" altLang="en-US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6706"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伊万里保健福祉事務所</a:t>
                      </a:r>
                      <a:endParaRPr lang="ja-JP" altLang="en-US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0955-23-2101</a:t>
                      </a:r>
                      <a:endParaRPr lang="en-US" altLang="ja-JP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平日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土曜日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日曜日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,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祝日</a:t>
                      </a:r>
                      <a:b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分から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</a:t>
                      </a:r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分まで</a:t>
                      </a:r>
                      <a:endParaRPr lang="ja-JP" altLang="en-US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伊万里市新天町</a:t>
                      </a:r>
                      <a:r>
                        <a:rPr lang="en-US" altLang="ja-JP" sz="1800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122-4</a:t>
                      </a:r>
                      <a:endParaRPr lang="zh-CN" altLang="en-US" sz="18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16608" marR="16608" marT="16608" marB="16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31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135</Words>
  <Application>Microsoft Office PowerPoint</Application>
  <PresentationFormat>ワイド画面</PresentationFormat>
  <Paragraphs>79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BIZ UDゴシック</vt:lpstr>
      <vt:lpstr>HG明朝E</vt:lpstr>
      <vt:lpstr>ＭＳ Ｐゴシック</vt:lpstr>
      <vt:lpstr>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新型コロナウイルス感染症に関する対応</vt:lpstr>
      <vt:lpstr>佐世保市近郊の相談窓口一覧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toyo-15</dc:creator>
  <cp:lastModifiedBy>toyo-15</cp:lastModifiedBy>
  <cp:revision>41</cp:revision>
  <cp:lastPrinted>2020-02-26T22:03:45Z</cp:lastPrinted>
  <dcterms:created xsi:type="dcterms:W3CDTF">2020-02-26T03:46:30Z</dcterms:created>
  <dcterms:modified xsi:type="dcterms:W3CDTF">2020-02-27T09:58:51Z</dcterms:modified>
</cp:coreProperties>
</file>